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berty Cowden" userId="331adb8ecc5a492a" providerId="LiveId" clId="{13D1641F-597E-4851-A743-B36468A25561}"/>
    <pc:docChg chg="custSel modSld">
      <pc:chgData name="Liberty Cowden" userId="331adb8ecc5a492a" providerId="LiveId" clId="{13D1641F-597E-4851-A743-B36468A25561}" dt="2026-06-15T12:12:54.586" v="3" actId="313"/>
      <pc:docMkLst>
        <pc:docMk/>
      </pc:docMkLst>
      <pc:sldChg chg="modSp mod">
        <pc:chgData name="Liberty Cowden" userId="331adb8ecc5a492a" providerId="LiveId" clId="{13D1641F-597E-4851-A743-B36468A25561}" dt="2026-06-15T12:12:54.586" v="3" actId="313"/>
        <pc:sldMkLst>
          <pc:docMk/>
          <pc:sldMk cId="0" sldId="265"/>
        </pc:sldMkLst>
        <pc:spChg chg="mod">
          <ac:chgData name="Liberty Cowden" userId="331adb8ecc5a492a" providerId="LiveId" clId="{13D1641F-597E-4851-A743-B36468A25561}" dt="2026-06-15T12:12:50.080" v="1" actId="313"/>
          <ac:spMkLst>
            <pc:docMk/>
            <pc:sldMk cId="0" sldId="265"/>
            <ac:spMk id="12" creationId="{00000000-0000-0000-0000-000000000000}"/>
          </ac:spMkLst>
        </pc:spChg>
        <pc:spChg chg="mod">
          <ac:chgData name="Liberty Cowden" userId="331adb8ecc5a492a" providerId="LiveId" clId="{13D1641F-597E-4851-A743-B36468A25561}" dt="2026-06-15T12:12:54.586" v="3" actId="313"/>
          <ac:spMkLst>
            <pc:docMk/>
            <pc:sldMk cId="0" sldId="265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622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choedinsights.com/innovation" TargetMode="External"/><Relationship Id="rId5" Type="http://schemas.openxmlformats.org/officeDocument/2006/relationships/image" Target="../media/image33.svg"/><Relationship Id="rId4" Type="http://schemas.openxmlformats.org/officeDocument/2006/relationships/hyperlink" Target="http://www.echoedinsight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1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1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71500" y="811337"/>
            <a:ext cx="200620" cy="13841"/>
          </a:xfrm>
          <a:prstGeom prst="rect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2228612" y="685800"/>
            <a:ext cx="5858470" cy="3429000"/>
          </a:xfrm>
          <a:prstGeom prst="rect">
            <a:avLst/>
          </a:prstGeom>
          <a:gradFill rotWithShape="1">
            <a:gsLst>
              <a:gs pos="0">
                <a:srgbClr val="2EC4B6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alphaModFix amt="12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6172" y="372070"/>
            <a:ext cx="1393478" cy="1393478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028480"/>
            <a:ext cx="6858000" cy="589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0" y="4028480"/>
            <a:ext cx="1143000" cy="786110"/>
          </a:xfrm>
          <a:prstGeom prst="rect">
            <a:avLst/>
          </a:prstGeom>
          <a:gradFill rotWithShape="1">
            <a:gsLst>
              <a:gs pos="0">
                <a:srgbClr val="1A2744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8001000" y="4028480"/>
            <a:ext cx="1143000" cy="786110"/>
          </a:xfrm>
          <a:prstGeom prst="rect">
            <a:avLst/>
          </a:prstGeom>
          <a:gradFill rotWithShape="1">
            <a:gsLst>
              <a:gs pos="0">
                <a:srgbClr val="1A2744"/>
              </a:gs>
              <a:gs pos="100000">
                <a:srgbClr val="000000">
                  <a:alpha val="0"/>
                </a:srgbClr>
              </a:gs>
            </a:gsLst>
            <a:lin ang="108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843111" y="753517"/>
            <a:ext cx="256125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90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MANIFESTO  ·  EDLD 5302</a:t>
            </a:r>
            <a:endParaRPr lang="en-US" sz="680" dirty="0"/>
          </a:p>
        </p:txBody>
      </p:sp>
      <p:sp>
        <p:nvSpPr>
          <p:cNvPr id="11" name="Text 7"/>
          <p:cNvSpPr/>
          <p:nvPr/>
        </p:nvSpPr>
        <p:spPr>
          <a:xfrm>
            <a:off x="571500" y="997297"/>
            <a:ext cx="4780754" cy="539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3"/>
              </a:lnSpc>
              <a:buNone/>
            </a:pPr>
            <a:r>
              <a:rPr lang="en-US" sz="4050" kern="0" spc="729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MY LEARNING</a:t>
            </a:r>
            <a:endParaRPr lang="en-US" sz="4050" dirty="0"/>
          </a:p>
        </p:txBody>
      </p:sp>
      <p:sp>
        <p:nvSpPr>
          <p:cNvPr id="12" name="Text 8"/>
          <p:cNvSpPr/>
          <p:nvPr/>
        </p:nvSpPr>
        <p:spPr>
          <a:xfrm>
            <a:off x="571500" y="2106364"/>
            <a:ext cx="3824436" cy="21580"/>
          </a:xfrm>
          <a:prstGeom prst="roundRect">
            <a:avLst>
              <a:gd name="adj" fmla="val 64736"/>
            </a:avLst>
          </a:prstGeom>
          <a:gradFill rotWithShape="1">
            <a:gsLst>
              <a:gs pos="0">
                <a:srgbClr val="C9A84C"/>
              </a:gs>
              <a:gs pos="50000">
                <a:srgbClr val="E2C97E"/>
              </a:gs>
              <a:gs pos="100000">
                <a:srgbClr val="C9A84C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571500" y="2271415"/>
            <a:ext cx="698599" cy="243438"/>
          </a:xfrm>
          <a:prstGeom prst="roundRect">
            <a:avLst>
              <a:gd name="adj" fmla="val 5739"/>
            </a:avLst>
          </a:prstGeom>
          <a:solidFill>
            <a:srgbClr val="2EC4B6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79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</a:t>
            </a:r>
            <a:endParaRPr lang="en-US" sz="790" dirty="0"/>
          </a:p>
        </p:txBody>
      </p:sp>
      <p:sp>
        <p:nvSpPr>
          <p:cNvPr id="14" name="Text 10"/>
          <p:cNvSpPr/>
          <p:nvPr/>
        </p:nvSpPr>
        <p:spPr>
          <a:xfrm>
            <a:off x="1341090" y="2271415"/>
            <a:ext cx="980926" cy="243438"/>
          </a:xfrm>
          <a:prstGeom prst="roundRect">
            <a:avLst>
              <a:gd name="adj" fmla="val 5739"/>
            </a:avLst>
          </a:prstGeom>
          <a:solidFill>
            <a:srgbClr val="2EC4B6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79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</a:t>
            </a:r>
            <a:endParaRPr lang="en-US" sz="790" dirty="0"/>
          </a:p>
        </p:txBody>
      </p:sp>
      <p:sp>
        <p:nvSpPr>
          <p:cNvPr id="15" name="Text 11"/>
          <p:cNvSpPr/>
          <p:nvPr/>
        </p:nvSpPr>
        <p:spPr>
          <a:xfrm>
            <a:off x="2393007" y="2271415"/>
            <a:ext cx="602605" cy="243438"/>
          </a:xfrm>
          <a:prstGeom prst="roundRect">
            <a:avLst>
              <a:gd name="adj" fmla="val 5739"/>
            </a:avLst>
          </a:prstGeom>
          <a:solidFill>
            <a:srgbClr val="2EC4B6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79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</a:t>
            </a:r>
            <a:endParaRPr lang="en-US" sz="790" dirty="0"/>
          </a:p>
        </p:txBody>
      </p:sp>
      <p:sp>
        <p:nvSpPr>
          <p:cNvPr id="16" name="Text 12"/>
          <p:cNvSpPr/>
          <p:nvPr/>
        </p:nvSpPr>
        <p:spPr>
          <a:xfrm>
            <a:off x="3066604" y="2271415"/>
            <a:ext cx="1151930" cy="243438"/>
          </a:xfrm>
          <a:prstGeom prst="roundRect">
            <a:avLst>
              <a:gd name="adj" fmla="val 5739"/>
            </a:avLst>
          </a:prstGeom>
          <a:solidFill>
            <a:srgbClr val="2EC4B6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79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AUTHENTICITY</a:t>
            </a:r>
            <a:endParaRPr lang="en-US" sz="790" dirty="0"/>
          </a:p>
        </p:txBody>
      </p:sp>
      <p:sp>
        <p:nvSpPr>
          <p:cNvPr id="17" name="Text 13"/>
          <p:cNvSpPr/>
          <p:nvPr/>
        </p:nvSpPr>
        <p:spPr>
          <a:xfrm>
            <a:off x="571500" y="2620863"/>
            <a:ext cx="400050" cy="7590"/>
          </a:xfrm>
          <a:prstGeom prst="rect">
            <a:avLst/>
          </a:prstGeom>
          <a:solidFill>
            <a:srgbClr val="C9A84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571500" y="2857054"/>
            <a:ext cx="5008409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60"/>
              </a:lnSpc>
              <a:buNone/>
            </a:pPr>
            <a:r>
              <a:rPr lang="en-US" sz="1240" kern="0" spc="74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Liberty Cowden, BAAS, RDCS, RVS</a:t>
            </a:r>
            <a:endParaRPr lang="en-US" sz="1240" dirty="0"/>
          </a:p>
        </p:txBody>
      </p:sp>
      <p:sp>
        <p:nvSpPr>
          <p:cNvPr id="19" name="Text 15"/>
          <p:cNvSpPr/>
          <p:nvPr/>
        </p:nvSpPr>
        <p:spPr>
          <a:xfrm>
            <a:off x="571500" y="3114824"/>
            <a:ext cx="5008409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kern="0" spc="5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Cardiac Sonography</a:t>
            </a:r>
            <a:endParaRPr lang="en-US" sz="840" dirty="0"/>
          </a:p>
        </p:txBody>
      </p:sp>
      <p:sp>
        <p:nvSpPr>
          <p:cNvPr id="20" name="Text 16"/>
          <p:cNvSpPr/>
          <p:nvPr/>
        </p:nvSpPr>
        <p:spPr>
          <a:xfrm>
            <a:off x="8566845" y="0"/>
            <a:ext cx="7590" cy="454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C9A84C">
                  <a:alpha val="22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7"/>
          <p:cNvSpPr/>
          <p:nvPr/>
        </p:nvSpPr>
        <p:spPr>
          <a:xfrm rot="5400000">
            <a:off x="7110710" y="1955229"/>
            <a:ext cx="321184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kern="0" spc="236" dirty="0">
                <a:solidFill>
                  <a:srgbClr val="C9A84C">
                    <a:alpha val="2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CARDIAC SONOGRAPHY </a:t>
            </a:r>
            <a:r>
              <a:rPr lang="en-US" sz="620" kern="0" spc="236">
                <a:solidFill>
                  <a:srgbClr val="C9A84C">
                    <a:alpha val="2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· APPLIED DIGITAL LEARNING</a:t>
            </a:r>
            <a:endParaRPr lang="en-US" sz="620" dirty="0"/>
          </a:p>
        </p:txBody>
      </p:sp>
      <p:sp>
        <p:nvSpPr>
          <p:cNvPr id="22" name="Text 18"/>
          <p:cNvSpPr/>
          <p:nvPr/>
        </p:nvSpPr>
        <p:spPr>
          <a:xfrm>
            <a:off x="8566845" y="3574479"/>
            <a:ext cx="7590" cy="7149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C9A84C">
                  <a:alpha val="22000"/>
                </a:srgbClr>
              </a:gs>
            </a:gsLst>
            <a:lin ang="16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0" y="0"/>
            <a:ext cx="49411" cy="5143500"/>
          </a:xfrm>
          <a:prstGeom prst="rect">
            <a:avLst/>
          </a:prstGeom>
          <a:gradFill rotWithShape="1">
            <a:gsLst>
              <a:gs pos="0">
                <a:srgbClr val="E2C97E"/>
              </a:gs>
              <a:gs pos="50000">
                <a:srgbClr val="C9A84C"/>
              </a:gs>
              <a:gs pos="100000">
                <a:srgbClr val="E2C97E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0" y="4814590"/>
            <a:ext cx="9144000" cy="361801"/>
          </a:xfrm>
          <a:prstGeom prst="rect">
            <a:avLst/>
          </a:prstGeom>
          <a:solidFill>
            <a:srgbClr val="2EC4B6">
              <a:alpha val="13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730" kern="0" spc="131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EDLD 5302  ·  CONCEPTS OF EDUCATIONAL TECHNOLOGY·  LAMAR UNIVERSITY  ·  JUNE 2026</a:t>
            </a:r>
            <a:endParaRPr lang="en-US" sz="730" dirty="0"/>
          </a:p>
        </p:txBody>
      </p:sp>
      <p:sp>
        <p:nvSpPr>
          <p:cNvPr id="25" name="Text 21"/>
          <p:cNvSpPr/>
          <p:nvPr/>
        </p:nvSpPr>
        <p:spPr>
          <a:xfrm>
            <a:off x="0" y="4814590"/>
            <a:ext cx="9144000" cy="9525"/>
          </a:xfrm>
          <a:prstGeom prst="rect">
            <a:avLst/>
          </a:prstGeom>
          <a:solidFill>
            <a:srgbClr val="2EC4B6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57015" y="785515"/>
            <a:ext cx="6429970" cy="3572470"/>
          </a:xfrm>
          <a:prstGeom prst="rect">
            <a:avLst/>
          </a:prstGeom>
          <a:gradFill rotWithShape="1">
            <a:gsLst>
              <a:gs pos="0">
                <a:srgbClr val="2EC4B6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C9A84C"/>
              </a:gs>
              <a:gs pos="100000">
                <a:srgbClr val="C9A84C">
                  <a:alpha val="30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2EC4B6"/>
              </a:gs>
              <a:gs pos="80000">
                <a:srgbClr val="2EC4B6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315048" y="486370"/>
            <a:ext cx="539599" cy="171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0"/>
              </a:lnSpc>
              <a:buNone/>
            </a:pPr>
            <a:r>
              <a:rPr lang="en-US" sz="13500" kern="0" spc="-450" dirty="0">
                <a:solidFill>
                  <a:srgbClr val="2EC4B6">
                    <a:alpha val="8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“</a:t>
            </a:r>
            <a:endParaRPr lang="en-US" sz="13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alphaModFix amt="8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986659"/>
            <a:ext cx="9144000" cy="48190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0" y="4828580"/>
            <a:ext cx="9144000" cy="346412"/>
          </a:xfrm>
          <a:prstGeom prst="rect">
            <a:avLst/>
          </a:prstGeom>
          <a:solidFill>
            <a:srgbClr val="2EC4B6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840" b="1" kern="0" spc="10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EDLD 5302  ·  CONCEPTS OF EDUCATIONAL TECHNOLOGY·  LAMAR UNIVERSITY  ·  JUNE 2026</a:t>
            </a:r>
            <a:endParaRPr lang="en-US" sz="840" dirty="0"/>
          </a:p>
        </p:txBody>
      </p:sp>
      <p:sp>
        <p:nvSpPr>
          <p:cNvPr id="8" name="Text 5"/>
          <p:cNvSpPr/>
          <p:nvPr/>
        </p:nvSpPr>
        <p:spPr>
          <a:xfrm>
            <a:off x="0" y="3986659"/>
            <a:ext cx="857250" cy="642491"/>
          </a:xfrm>
          <a:prstGeom prst="rect">
            <a:avLst/>
          </a:prstGeom>
          <a:gradFill rotWithShape="1">
            <a:gsLst>
              <a:gs pos="0">
                <a:srgbClr val="1A2744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8286750" y="3986659"/>
            <a:ext cx="857250" cy="642491"/>
          </a:xfrm>
          <a:prstGeom prst="rect">
            <a:avLst/>
          </a:prstGeom>
          <a:gradFill rotWithShape="1">
            <a:gsLst>
              <a:gs pos="0">
                <a:srgbClr val="1A2744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108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4357390" y="668685"/>
            <a:ext cx="429220" cy="21580"/>
          </a:xfrm>
          <a:prstGeom prst="rect">
            <a:avLst/>
          </a:prstGeom>
          <a:solidFill>
            <a:srgbClr val="C9A84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2929979" y="890885"/>
            <a:ext cx="3284041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95"/>
              </a:lnSpc>
              <a:buNone/>
            </a:pPr>
            <a:r>
              <a:rPr lang="en-US" sz="730" b="1" kern="0" spc="146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MANIFESTO  ·  CLOSING REFLECTION</a:t>
            </a:r>
            <a:endParaRPr lang="en-US" sz="730" dirty="0"/>
          </a:p>
        </p:txBody>
      </p:sp>
      <p:sp>
        <p:nvSpPr>
          <p:cNvPr id="12" name="Text 9"/>
          <p:cNvSpPr/>
          <p:nvPr/>
        </p:nvSpPr>
        <p:spPr>
          <a:xfrm>
            <a:off x="2078760" y="1187351"/>
            <a:ext cx="4986480" cy="784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44"/>
              </a:lnSpc>
              <a:spcAft>
                <a:spcPts val="560"/>
              </a:spcAft>
              <a:buNone/>
            </a:pPr>
            <a:r>
              <a:rPr lang="en-US" sz="2030" kern="0" spc="2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“Learning, like an echocardiogram, reveals</a:t>
            </a:r>
            <a:br>
              <a:rPr dirty="0"/>
            </a:br>
            <a:r>
              <a:rPr lang="en-US" sz="2030" kern="0" spc="2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</a:t>
            </a:r>
            <a:r>
              <a:rPr lang="en-US" sz="2030" i="1" kern="0" spc="2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what cannot be seen on the surface.</a:t>
            </a:r>
            <a:endParaRPr lang="en-US" sz="2030" dirty="0"/>
          </a:p>
        </p:txBody>
      </p:sp>
      <p:sp>
        <p:nvSpPr>
          <p:cNvPr id="13" name="Text 10"/>
          <p:cNvSpPr/>
          <p:nvPr/>
        </p:nvSpPr>
        <p:spPr>
          <a:xfrm>
            <a:off x="2274132" y="2005757"/>
            <a:ext cx="4595735" cy="7847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944"/>
              </a:lnSpc>
              <a:buNone/>
            </a:pPr>
            <a:r>
              <a:rPr lang="en-US" sz="2030" i="1" kern="0" spc="2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 am committed to helping my students</a:t>
            </a:r>
            <a:br>
              <a:rPr dirty="0"/>
            </a:br>
            <a:r>
              <a:rPr lang="en-US" sz="2030" i="1" kern="0" spc="2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and myself see deeper.”</a:t>
            </a:r>
            <a:endParaRPr lang="en-US" sz="2030" dirty="0"/>
          </a:p>
        </p:txBody>
      </p:sp>
      <p:sp>
        <p:nvSpPr>
          <p:cNvPr id="14" name="Text 11"/>
          <p:cNvSpPr/>
          <p:nvPr/>
        </p:nvSpPr>
        <p:spPr>
          <a:xfrm>
            <a:off x="3162776" y="2953792"/>
            <a:ext cx="2818448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960" i="1" kern="0" spc="29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Liberty Cowden, Learning Manifesto 2026</a:t>
            </a:r>
            <a:endParaRPr lang="en-US" sz="960" dirty="0"/>
          </a:p>
        </p:txBody>
      </p:sp>
      <p:sp>
        <p:nvSpPr>
          <p:cNvPr id="15" name="Text 12"/>
          <p:cNvSpPr/>
          <p:nvPr/>
        </p:nvSpPr>
        <p:spPr>
          <a:xfrm>
            <a:off x="3429000" y="3394323"/>
            <a:ext cx="228600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84C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>
            <a:hlinkClick r:id="rId4"/>
          </p:cNvPr>
          <p:cNvSpPr/>
          <p:nvPr/>
        </p:nvSpPr>
        <p:spPr>
          <a:xfrm>
            <a:off x="2050107" y="3630513"/>
            <a:ext cx="2345231" cy="343793"/>
          </a:xfrm>
          <a:prstGeom prst="roundRect">
            <a:avLst>
              <a:gd name="adj" fmla="val 4064"/>
            </a:avLst>
          </a:prstGeom>
          <a:solidFill>
            <a:srgbClr val="C9A84C">
              <a:alpha val="7000"/>
            </a:srgbClr>
          </a:solidFill>
          <a:ln w="9525">
            <a:solidFill>
              <a:srgbClr val="C9A84C"/>
            </a:solidFill>
          </a:ln>
        </p:spPr>
        <p:txBody>
          <a:bodyPr wrap="none" lIns="353953" tIns="71120" rIns="200660" bIns="71120" rtlCol="0" anchor="ctr"/>
          <a:lstStyle/>
          <a:p>
            <a:pPr marL="0" indent="0" algn="l">
              <a:buNone/>
            </a:pPr>
            <a:r>
              <a:rPr lang="en-US" sz="960" b="1" kern="0" spc="38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MY </a:t>
            </a:r>
            <a:r>
              <a:rPr lang="en-US" sz="960" b="1" kern="0" spc="38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EPORTFOLIO</a:t>
            </a:r>
            <a:endParaRPr lang="en-US" sz="960" dirty="0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42030" y="3736116"/>
            <a:ext cx="132588" cy="13258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4520803" y="3780830"/>
            <a:ext cx="43160" cy="43160"/>
          </a:xfrm>
          <a:prstGeom prst="ellipse">
            <a:avLst/>
          </a:prstGeom>
          <a:solidFill>
            <a:srgbClr val="C9A84C">
              <a:alpha val="6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5">
            <a:hlinkClick r:id="rId6"/>
          </p:cNvPr>
          <p:cNvSpPr/>
          <p:nvPr/>
        </p:nvSpPr>
        <p:spPr>
          <a:xfrm>
            <a:off x="4735413" y="3630513"/>
            <a:ext cx="2405649" cy="343793"/>
          </a:xfrm>
          <a:prstGeom prst="roundRect">
            <a:avLst>
              <a:gd name="adj" fmla="val 4064"/>
            </a:avLst>
          </a:prstGeom>
          <a:solidFill>
            <a:srgbClr val="C9A84C">
              <a:alpha val="7000"/>
            </a:srgbClr>
          </a:solidFill>
          <a:ln w="9525">
            <a:solidFill>
              <a:srgbClr val="C9A84C"/>
            </a:solidFill>
          </a:ln>
        </p:spPr>
        <p:txBody>
          <a:bodyPr wrap="none" lIns="353953" tIns="71120" rIns="200660" bIns="71120" rtlCol="0" anchor="ctr"/>
          <a:lstStyle/>
          <a:p>
            <a:pPr marL="0" indent="0" algn="l">
              <a:buNone/>
            </a:pPr>
            <a:r>
              <a:rPr lang="en-US" sz="960" b="1" kern="0" spc="38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MY </a:t>
            </a:r>
            <a:r>
              <a:rPr lang="en-US" sz="960" b="1" kern="0" spc="38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INNOVATION</a:t>
            </a:r>
            <a:r>
              <a:rPr lang="en-US" sz="960" b="1" kern="0" spc="38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PLAN</a:t>
            </a:r>
            <a:endParaRPr lang="en-US" sz="960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7336" y="3736116"/>
            <a:ext cx="132588" cy="1325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DCEAF5"/>
              </a:gs>
              <a:gs pos="70000">
                <a:srgbClr val="F0F4F8"/>
              </a:gs>
            </a:gsLst>
            <a:path path="circle">
              <a:fillToRect l="50000" t="54000" r="50000" b="46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8CFE0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034507" y="342900"/>
            <a:ext cx="1128735" cy="3000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630"/>
              </a:lnSpc>
              <a:buNone/>
            </a:pPr>
            <a:r>
              <a:rPr lang="en-US" sz="23630" kern="0" spc="-1181" dirty="0">
                <a:solidFill>
                  <a:srgbClr val="2EC4B6">
                    <a:alpha val="7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</a:t>
            </a:r>
            <a:endParaRPr lang="en-US" sz="2363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alphaModFix amt="1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96542" y="4563814"/>
            <a:ext cx="3750915" cy="32191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0"/>
            <a:ext cx="1143000" cy="29170"/>
          </a:xfrm>
          <a:prstGeom prst="rect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0" y="0"/>
            <a:ext cx="29170" cy="714970"/>
          </a:xfrm>
          <a:prstGeom prst="rect">
            <a:avLst/>
          </a:prstGeom>
          <a:solidFill>
            <a:srgbClr val="2EC4B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8001000" y="5114330"/>
            <a:ext cx="1143000" cy="29170"/>
          </a:xfrm>
          <a:prstGeom prst="rect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9114830" y="4428530"/>
            <a:ext cx="29170" cy="714970"/>
          </a:xfrm>
          <a:prstGeom prst="rect">
            <a:avLst/>
          </a:prstGeom>
          <a:solidFill>
            <a:srgbClr val="2EC4B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3743157" y="763489"/>
            <a:ext cx="1711434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50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THE SIGNAL IN THE NOISE</a:t>
            </a:r>
            <a:endParaRPr lang="en-US" sz="680" dirty="0"/>
          </a:p>
        </p:txBody>
      </p:sp>
      <p:sp>
        <p:nvSpPr>
          <p:cNvPr id="11" name="Text 8"/>
          <p:cNvSpPr/>
          <p:nvPr/>
        </p:nvSpPr>
        <p:spPr>
          <a:xfrm>
            <a:off x="4343400" y="1313557"/>
            <a:ext cx="457200" cy="21580"/>
          </a:xfrm>
          <a:prstGeom prst="roundRect">
            <a:avLst>
              <a:gd name="adj" fmla="val 64736"/>
            </a:avLst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70053" y="1592907"/>
            <a:ext cx="203746" cy="16088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343400" y="3188047"/>
            <a:ext cx="457200" cy="21580"/>
          </a:xfrm>
          <a:prstGeom prst="roundRect">
            <a:avLst>
              <a:gd name="adj" fmla="val 64736"/>
            </a:avLst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3063895" y="3410248"/>
            <a:ext cx="3016210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5"/>
              </a:lnSpc>
              <a:buNone/>
            </a:pPr>
            <a:r>
              <a:rPr lang="en-US" sz="1070" kern="0" spc="1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Liberty Cowden, </a:t>
            </a:r>
            <a:r>
              <a:rPr lang="en-US" sz="1070" i="1" kern="0" spc="1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Manifesto 2026</a:t>
            </a:r>
            <a:endParaRPr lang="en-US" sz="1070" dirty="0"/>
          </a:p>
        </p:txBody>
      </p:sp>
      <p:sp>
        <p:nvSpPr>
          <p:cNvPr id="15" name="Text 11"/>
          <p:cNvSpPr/>
          <p:nvPr/>
        </p:nvSpPr>
        <p:spPr>
          <a:xfrm>
            <a:off x="2788049" y="3885754"/>
            <a:ext cx="3567752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60"/>
              </a:lnSpc>
              <a:spcBef>
                <a:spcPts val="2140"/>
              </a:spcBef>
              <a:buNone/>
            </a:pPr>
            <a:r>
              <a:rPr lang="en-US" sz="840" kern="0" spc="101" dirty="0">
                <a:solidFill>
                  <a:srgbClr val="6B8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NOT JUST A METAPHOR.  IT IS MY METHOD.</a:t>
            </a:r>
            <a:endParaRPr lang="en-US" sz="84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D367E6-BAB3-9BE7-955C-4A430A0963CB}"/>
              </a:ext>
            </a:extLst>
          </p:cNvPr>
          <p:cNvSpPr txBox="1"/>
          <p:nvPr/>
        </p:nvSpPr>
        <p:spPr>
          <a:xfrm>
            <a:off x="1784758" y="1870754"/>
            <a:ext cx="6216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Just as a sonographer reads the </a:t>
            </a:r>
            <a:r>
              <a:rPr lang="en-US" b="1" dirty="0"/>
              <a:t>heart's silent signals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I read my learners. I meet them where they are, </a:t>
            </a:r>
            <a:br>
              <a:rPr lang="en-US" dirty="0"/>
            </a:br>
            <a:r>
              <a:rPr lang="en-US" dirty="0"/>
              <a:t>and I help them </a:t>
            </a:r>
            <a:r>
              <a:rPr lang="en-US" b="1" dirty="0"/>
              <a:t>see what they could not see before.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EC4B6">
                  <a:alpha val="3000"/>
                </a:srgbClr>
              </a:gs>
              <a:gs pos="33333">
                <a:srgbClr val="2EC4B6">
                  <a:alpha val="3000"/>
                </a:srgbClr>
              </a:gs>
              <a:gs pos="66667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858000" y="0"/>
            <a:ext cx="2286000" cy="2286000"/>
          </a:xfrm>
          <a:prstGeom prst="ellipse">
            <a:avLst/>
          </a:prstGeom>
          <a:gradFill rotWithShape="1">
            <a:gsLst>
              <a:gs pos="0">
                <a:srgbClr val="2EC4B6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428750" y="3857030"/>
            <a:ext cx="4286250" cy="1286470"/>
          </a:xfrm>
          <a:prstGeom prst="ellipse">
            <a:avLst/>
          </a:prstGeom>
          <a:gradFill rotWithShape="1">
            <a:gsLst>
              <a:gs pos="0">
                <a:srgbClr val="2EC4B6">
                  <a:alpha val="5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552825" y="1644253"/>
            <a:ext cx="21580" cy="19050"/>
          </a:xfrm>
          <a:prstGeom prst="ellipse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552825" y="2571601"/>
            <a:ext cx="21580" cy="19050"/>
          </a:xfrm>
          <a:prstGeom prst="ellipse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552825" y="3498949"/>
            <a:ext cx="21580" cy="19050"/>
          </a:xfrm>
          <a:prstGeom prst="ellipse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71500" y="57820"/>
            <a:ext cx="200620" cy="13841"/>
          </a:xfrm>
          <a:prstGeom prst="rect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C9A84C"/>
              </a:gs>
              <a:gs pos="100000">
                <a:srgbClr val="C9A84C">
                  <a:alpha val="30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133725" y="0"/>
            <a:ext cx="9525" cy="5143500"/>
          </a:xfrm>
          <a:prstGeom prst="rect">
            <a:avLst/>
          </a:prstGeom>
          <a:solidFill>
            <a:srgbClr val="2EC4B6">
              <a:alpha val="20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43111" y="0"/>
            <a:ext cx="195994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36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IDENTITY AS AN EDUCATOR</a:t>
            </a:r>
            <a:endParaRPr lang="en-US" sz="680" dirty="0"/>
          </a:p>
        </p:txBody>
      </p:sp>
      <p:sp>
        <p:nvSpPr>
          <p:cNvPr id="12" name="Text 10"/>
          <p:cNvSpPr/>
          <p:nvPr/>
        </p:nvSpPr>
        <p:spPr>
          <a:xfrm>
            <a:off x="571500" y="272951"/>
            <a:ext cx="2263712" cy="2396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68"/>
              </a:lnSpc>
              <a:spcAft>
                <a:spcPts val="1580"/>
              </a:spcAft>
              <a:buNone/>
            </a:pPr>
            <a: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Clinician</a:t>
            </a:r>
            <a:r>
              <a:rPr lang="en-US" sz="2140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.</a:t>
            </a:r>
            <a: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</a:t>
            </a:r>
            <a:b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</a:br>
            <a: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Teacher</a:t>
            </a:r>
            <a:r>
              <a:rPr lang="en-US" sz="2140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.</a:t>
            </a:r>
            <a: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</a:t>
            </a:r>
            <a:b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</a:br>
            <a: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 Lifelong Learner</a:t>
            </a:r>
            <a:r>
              <a:rPr lang="en-US" sz="2140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.</a:t>
            </a:r>
            <a:endParaRPr lang="en-US" sz="214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" y="2785318"/>
            <a:ext cx="1285875" cy="19332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71810" y="4799707"/>
            <a:ext cx="2219325" cy="3437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2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dual identity as clinician and teacher is not a contradiction. It is my greatest asset.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571500" y="4830961"/>
            <a:ext cx="9525" cy="312539"/>
          </a:xfrm>
          <a:prstGeom prst="rect">
            <a:avLst/>
          </a:prstGeom>
          <a:solidFill>
            <a:srgbClr val="C9A84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3543300" y="1180654"/>
            <a:ext cx="5086350" cy="927348"/>
          </a:xfrm>
          <a:prstGeom prst="roundRect">
            <a:avLst>
              <a:gd name="adj" fmla="val 7669"/>
            </a:avLst>
          </a:prstGeom>
          <a:noFill/>
          <a:ln w="9525">
            <a:solidFill>
              <a:schemeClr val="bg1">
                <a:alpha val="7000"/>
              </a:scheme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3753445" y="1347639"/>
            <a:ext cx="400050" cy="400050"/>
          </a:xfrm>
          <a:prstGeom prst="roundRect">
            <a:avLst>
              <a:gd name="adj" fmla="val 25079"/>
            </a:avLst>
          </a:prstGeom>
          <a:solidFill>
            <a:srgbClr val="2EC4B6">
              <a:alpha val="15000"/>
            </a:srgbClr>
          </a:solidFill>
          <a:ln w="9525">
            <a:solidFill>
              <a:srgbClr val="2EC4B6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78163" y="1472357"/>
            <a:ext cx="150465" cy="150465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324945" y="1347639"/>
            <a:ext cx="4504015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5"/>
              </a:lnSpc>
              <a:spcAft>
                <a:spcPts val="280"/>
              </a:spcAft>
              <a:buNone/>
            </a:pPr>
            <a:r>
              <a:rPr lang="en-US" sz="1070" kern="0" spc="1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Cardiac Sonographer </a:t>
            </a:r>
            <a:r>
              <a:rPr lang="en-US" sz="620" b="1" kern="0" spc="74" dirty="0">
                <a:solidFill>
                  <a:srgbClr val="2EC4B6"/>
                </a:solidFill>
                <a:highlight>
                  <a:srgbClr val="2EC4B6">
                    <a:alpha val="12000"/>
                  </a:srgbClr>
                </a:highlight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CLINICIAN</a:t>
            </a:r>
            <a:endParaRPr lang="en-US" sz="1070" dirty="0"/>
          </a:p>
        </p:txBody>
      </p:sp>
      <p:sp>
        <p:nvSpPr>
          <p:cNvPr id="20" name="Text 16"/>
          <p:cNvSpPr/>
          <p:nvPr/>
        </p:nvSpPr>
        <p:spPr>
          <a:xfrm>
            <a:off x="4324945" y="1586805"/>
            <a:ext cx="4176451" cy="3719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have spent my career reading hearts, training students to find the </a:t>
            </a:r>
            <a:r>
              <a:rPr lang="en-US" sz="900" dirty="0">
                <a:solidFill>
                  <a:srgbClr val="F8FAFC">
                    <a:alpha val="7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signal others overlook.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3543300" y="2108002"/>
            <a:ext cx="5086350" cy="927348"/>
          </a:xfrm>
          <a:prstGeom prst="roundRect">
            <a:avLst>
              <a:gd name="adj" fmla="val 7669"/>
            </a:avLst>
          </a:prstGeom>
          <a:noFill/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3753445" y="2274987"/>
            <a:ext cx="400050" cy="400050"/>
          </a:xfrm>
          <a:prstGeom prst="roundRect">
            <a:avLst>
              <a:gd name="adj" fmla="val 25079"/>
            </a:avLst>
          </a:prstGeom>
          <a:solidFill>
            <a:srgbClr val="C9A84C">
              <a:alpha val="12000"/>
            </a:srgbClr>
          </a:solidFill>
          <a:ln w="9525">
            <a:solidFill>
              <a:srgbClr val="C9A84C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8163" y="2399705"/>
            <a:ext cx="150465" cy="150465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4324945" y="2274987"/>
            <a:ext cx="4504015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5"/>
              </a:lnSpc>
              <a:spcAft>
                <a:spcPts val="280"/>
              </a:spcAft>
              <a:buNone/>
            </a:pPr>
            <a:r>
              <a:rPr lang="en-US" sz="1070" kern="0" spc="1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Educator &amp; Graduate Student </a:t>
            </a:r>
            <a:r>
              <a:rPr lang="en-US" sz="620" b="1" kern="0" spc="74" dirty="0">
                <a:solidFill>
                  <a:srgbClr val="C9A84C"/>
                </a:solidFill>
                <a:highlight>
                  <a:srgbClr val="C9A84C">
                    <a:alpha val="10000"/>
                  </a:srgbClr>
                </a:highlight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TEACHER</a:t>
            </a:r>
            <a:endParaRPr lang="en-US" sz="1070" dirty="0"/>
          </a:p>
        </p:txBody>
      </p:sp>
      <p:sp>
        <p:nvSpPr>
          <p:cNvPr id="25" name="Text 20"/>
          <p:cNvSpPr/>
          <p:nvPr/>
        </p:nvSpPr>
        <p:spPr>
          <a:xfrm>
            <a:off x="4324945" y="2514154"/>
            <a:ext cx="4176451" cy="3719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bring real clinical stakes into the classroom, because </a:t>
            </a:r>
            <a:r>
              <a:rPr lang="en-US" sz="900" dirty="0">
                <a:solidFill>
                  <a:srgbClr val="F8FAFC">
                    <a:alpha val="7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without context is just memorization.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3543300" y="3035350"/>
            <a:ext cx="5086350" cy="927348"/>
          </a:xfrm>
          <a:prstGeom prst="roundRect">
            <a:avLst>
              <a:gd name="adj" fmla="val 7669"/>
            </a:avLst>
          </a:prstGeom>
          <a:noFill/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3753445" y="3202335"/>
            <a:ext cx="400050" cy="400050"/>
          </a:xfrm>
          <a:prstGeom prst="roundRect">
            <a:avLst>
              <a:gd name="adj" fmla="val 25079"/>
            </a:avLst>
          </a:prstGeom>
          <a:solidFill>
            <a:srgbClr val="2EC4B6">
              <a:alpha val="10000"/>
            </a:srgbClr>
          </a:solidFill>
          <a:ln w="9525">
            <a:solidFill>
              <a:srgbClr val="2EC4B6">
                <a:alpha val="2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8163" y="3327053"/>
            <a:ext cx="150465" cy="150465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4324945" y="3202335"/>
            <a:ext cx="4504015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5"/>
              </a:lnSpc>
              <a:spcAft>
                <a:spcPts val="280"/>
              </a:spcAft>
              <a:buNone/>
            </a:pPr>
            <a:r>
              <a:rPr lang="en-US" sz="1070" kern="0" spc="1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Digital Learning Leader </a:t>
            </a:r>
            <a:r>
              <a:rPr lang="en-US" sz="620" b="1" kern="0" spc="74" dirty="0">
                <a:solidFill>
                  <a:srgbClr val="2EC4B6"/>
                </a:solidFill>
                <a:highlight>
                  <a:srgbClr val="2EC4B6">
                    <a:alpha val="12000"/>
                  </a:srgbClr>
                </a:highlight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INNOVATOR</a:t>
            </a:r>
            <a:endParaRPr lang="en-US" sz="1070" dirty="0"/>
          </a:p>
        </p:txBody>
      </p:sp>
      <p:sp>
        <p:nvSpPr>
          <p:cNvPr id="30" name="Text 24"/>
          <p:cNvSpPr/>
          <p:nvPr/>
        </p:nvSpPr>
        <p:spPr>
          <a:xfrm>
            <a:off x="4324945" y="3441502"/>
            <a:ext cx="4176451" cy="3719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Lamar University, I am reimagining what </a:t>
            </a:r>
            <a:r>
              <a:rPr lang="en-US" sz="900" dirty="0">
                <a:solidFill>
                  <a:srgbClr val="F8FAFC">
                    <a:alpha val="7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cardiac sonography education can look like in a digital-first world.</a:t>
            </a:r>
            <a:endParaRPr lang="en-US" sz="900" dirty="0"/>
          </a:p>
        </p:txBody>
      </p:sp>
      <p:pic>
        <p:nvPicPr>
          <p:cNvPr id="33" name="Image 1" descr="preencoded.png">
            <a:extLst>
              <a:ext uri="{FF2B5EF4-FFF2-40B4-BE49-F238E27FC236}">
                <a16:creationId xmlns:a16="http://schemas.microsoft.com/office/drawing/2014/main" id="{C0DB6282-4B38-412B-1F11-0F596F73F6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404813" y="2561928"/>
            <a:ext cx="3667125" cy="5895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solidFill>
            <a:srgbClr val="C9A84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3160" y="0"/>
            <a:ext cx="9100840" cy="35421"/>
          </a:xfrm>
          <a:prstGeom prst="rect">
            <a:avLst/>
          </a:prstGeom>
          <a:solidFill>
            <a:srgbClr val="1A2744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14350" y="257770"/>
            <a:ext cx="8989695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3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COVA FRAMEWORK</a:t>
            </a:r>
            <a:endParaRPr lang="en-US" sz="730" dirty="0"/>
          </a:p>
        </p:txBody>
      </p:sp>
      <p:sp>
        <p:nvSpPr>
          <p:cNvPr id="5" name="Text 3"/>
          <p:cNvSpPr/>
          <p:nvPr/>
        </p:nvSpPr>
        <p:spPr>
          <a:xfrm>
            <a:off x="514350" y="439936"/>
            <a:ext cx="8581073" cy="346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28"/>
              </a:lnSpc>
              <a:spcAft>
                <a:spcPts val="230"/>
              </a:spcAft>
              <a:buNone/>
            </a:pPr>
            <a:r>
              <a:rPr lang="en-US" sz="2480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 Build on </a:t>
            </a:r>
            <a:r>
              <a:rPr lang="en-US" sz="2480" b="1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Four Foundations</a:t>
            </a:r>
            <a:endParaRPr lang="en-US" sz="2480" dirty="0"/>
          </a:p>
        </p:txBody>
      </p:sp>
      <p:sp>
        <p:nvSpPr>
          <p:cNvPr id="6" name="Text 4"/>
          <p:cNvSpPr/>
          <p:nvPr/>
        </p:nvSpPr>
        <p:spPr>
          <a:xfrm>
            <a:off x="514350" y="815429"/>
            <a:ext cx="8989695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b="1" i="1" kern="0" spc="17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Harapnuik, Thibodeaux &amp; Cummings</a:t>
            </a:r>
            <a:endParaRPr lang="en-US" sz="840" dirty="0"/>
          </a:p>
        </p:txBody>
      </p:sp>
      <p:sp>
        <p:nvSpPr>
          <p:cNvPr id="7" name="Text 5"/>
          <p:cNvSpPr/>
          <p:nvPr/>
        </p:nvSpPr>
        <p:spPr>
          <a:xfrm>
            <a:off x="514350" y="1046411"/>
            <a:ext cx="400050" cy="21580"/>
          </a:xfrm>
          <a:prstGeom prst="roundRect">
            <a:avLst>
              <a:gd name="adj" fmla="val 64736"/>
            </a:avLst>
          </a:prstGeom>
          <a:solidFill>
            <a:srgbClr val="C9A84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14350" y="1225451"/>
            <a:ext cx="4022080" cy="1042392"/>
          </a:xfrm>
          <a:prstGeom prst="roundRect">
            <a:avLst>
              <a:gd name="adj" fmla="val 6823"/>
            </a:avLst>
          </a:prstGeom>
          <a:solidFill>
            <a:srgbClr val="F4F7FB"/>
          </a:solidFill>
          <a:ln/>
          <a:effectLst>
            <a:outerShdw blurRad="86360" dist="13970" dir="5400000" algn="bl" rotWithShape="0">
              <a:srgbClr val="1A2744">
                <a:alpha val="7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14350" y="1225451"/>
            <a:ext cx="4022080" cy="28575"/>
          </a:xfrm>
          <a:custGeom>
            <a:avLst/>
            <a:gdLst/>
            <a:ahLst/>
            <a:cxnLst/>
            <a:rect l="l" t="t" r="r" b="b"/>
            <a:pathLst>
              <a:path w="4022080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4007951" y="28575"/>
                </a:lnTo>
                <a:lnTo>
                  <a:pt x="4005101" y="25003"/>
                </a:lnTo>
                <a:lnTo>
                  <a:pt x="4001843" y="21431"/>
                </a:lnTo>
                <a:lnTo>
                  <a:pt x="3998091" y="17859"/>
                </a:lnTo>
                <a:lnTo>
                  <a:pt x="3993717" y="14288"/>
                </a:lnTo>
                <a:lnTo>
                  <a:pt x="3988502" y="10716"/>
                </a:lnTo>
                <a:lnTo>
                  <a:pt x="3982026" y="7144"/>
                </a:lnTo>
                <a:lnTo>
                  <a:pt x="3973216" y="3572"/>
                </a:lnTo>
                <a:lnTo>
                  <a:pt x="3950960" y="0"/>
                </a:lnTo>
                <a:close/>
              </a:path>
            </a:pathLst>
          </a:cu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050804" y="1667173"/>
            <a:ext cx="375359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10" dirty="0">
                <a:solidFill>
                  <a:srgbClr val="1A2744">
                    <a:alpha val="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</a:t>
            </a:r>
            <a:endParaRPr lang="en-US" sz="4050" dirty="0"/>
          </a:p>
        </p:txBody>
      </p:sp>
      <p:sp>
        <p:nvSpPr>
          <p:cNvPr id="11" name="Text 9"/>
          <p:cNvSpPr/>
          <p:nvPr/>
        </p:nvSpPr>
        <p:spPr>
          <a:xfrm>
            <a:off x="699641" y="1411486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1A2744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3143" y="1494987"/>
            <a:ext cx="132588" cy="132588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085552" y="1443186"/>
            <a:ext cx="756181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60"/>
              </a:lnSpc>
              <a:buNone/>
            </a:pPr>
            <a:r>
              <a:rPr lang="en-US" sz="1240" b="1" kern="0" spc="99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CHOICE</a:t>
            </a:r>
            <a:endParaRPr lang="en-US" sz="1240" dirty="0"/>
          </a:p>
        </p:txBody>
      </p:sp>
      <p:sp>
        <p:nvSpPr>
          <p:cNvPr id="14" name="Text 11"/>
          <p:cNvSpPr/>
          <p:nvPr/>
        </p:nvSpPr>
        <p:spPr>
          <a:xfrm>
            <a:off x="699641" y="1782068"/>
            <a:ext cx="3724528" cy="359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9"/>
              </a:lnSpc>
              <a:buNone/>
            </a:pPr>
            <a:r>
              <a:rPr lang="en-US" sz="870" dirty="0">
                <a:solidFill>
                  <a:srgbClr val="3A4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Learners deserve agency. I design experiences where students choose their path, their tools, and their expression of mastery.</a:t>
            </a:r>
            <a:endParaRPr lang="en-US" sz="870" dirty="0"/>
          </a:p>
        </p:txBody>
      </p:sp>
      <p:sp>
        <p:nvSpPr>
          <p:cNvPr id="15" name="Text 12"/>
          <p:cNvSpPr/>
          <p:nvPr/>
        </p:nvSpPr>
        <p:spPr>
          <a:xfrm>
            <a:off x="4664571" y="1225451"/>
            <a:ext cx="4022229" cy="1042392"/>
          </a:xfrm>
          <a:prstGeom prst="roundRect">
            <a:avLst>
              <a:gd name="adj" fmla="val 6823"/>
            </a:avLst>
          </a:prstGeom>
          <a:solidFill>
            <a:srgbClr val="F4F7FB"/>
          </a:solidFill>
          <a:ln/>
          <a:effectLst>
            <a:outerShdw blurRad="86360" dist="13970" dir="5400000" algn="bl" rotWithShape="0">
              <a:srgbClr val="1A2744">
                <a:alpha val="7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4664571" y="1225451"/>
            <a:ext cx="4022229" cy="28575"/>
          </a:xfrm>
          <a:custGeom>
            <a:avLst/>
            <a:gdLst/>
            <a:ahLst/>
            <a:cxnLst/>
            <a:rect l="l" t="t" r="r" b="b"/>
            <a:pathLst>
              <a:path w="4022229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4008100" y="28575"/>
                </a:lnTo>
                <a:lnTo>
                  <a:pt x="4005250" y="25003"/>
                </a:lnTo>
                <a:lnTo>
                  <a:pt x="4001992" y="21431"/>
                </a:lnTo>
                <a:lnTo>
                  <a:pt x="3998240" y="17859"/>
                </a:lnTo>
                <a:lnTo>
                  <a:pt x="3993865" y="14288"/>
                </a:lnTo>
                <a:lnTo>
                  <a:pt x="3988650" y="10716"/>
                </a:lnTo>
                <a:lnTo>
                  <a:pt x="3982175" y="7144"/>
                </a:lnTo>
                <a:lnTo>
                  <a:pt x="3973364" y="3572"/>
                </a:lnTo>
                <a:lnTo>
                  <a:pt x="3951109" y="0"/>
                </a:lnTo>
                <a:close/>
              </a:path>
            </a:pathLst>
          </a:cu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8172450" y="1667173"/>
            <a:ext cx="405519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10" dirty="0">
                <a:solidFill>
                  <a:srgbClr val="1A2744">
                    <a:alpha val="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</a:t>
            </a:r>
            <a:endParaRPr lang="en-US" sz="4050" dirty="0"/>
          </a:p>
        </p:txBody>
      </p:sp>
      <p:sp>
        <p:nvSpPr>
          <p:cNvPr id="18" name="Text 15"/>
          <p:cNvSpPr/>
          <p:nvPr/>
        </p:nvSpPr>
        <p:spPr>
          <a:xfrm>
            <a:off x="4849862" y="1411486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1A2744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33364" y="1494987"/>
            <a:ext cx="132588" cy="132588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235773" y="1443186"/>
            <a:ext cx="1191979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60"/>
              </a:lnSpc>
              <a:buNone/>
            </a:pPr>
            <a:r>
              <a:rPr lang="en-US" sz="1240" b="1" kern="0" spc="99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OWNERSHIP</a:t>
            </a:r>
            <a:endParaRPr lang="en-US" sz="1240" dirty="0"/>
          </a:p>
        </p:txBody>
      </p:sp>
      <p:sp>
        <p:nvSpPr>
          <p:cNvPr id="21" name="Text 17"/>
          <p:cNvSpPr/>
          <p:nvPr/>
        </p:nvSpPr>
        <p:spPr>
          <a:xfrm>
            <a:off x="4849862" y="1782068"/>
            <a:ext cx="3724680" cy="359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9"/>
              </a:lnSpc>
              <a:buNone/>
            </a:pPr>
            <a:r>
              <a:rPr lang="en-US" sz="870" dirty="0">
                <a:solidFill>
                  <a:srgbClr val="3A4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learning happens when learners take responsibility. Ownership is not optional in my classroom — it is expected.</a:t>
            </a:r>
            <a:endParaRPr lang="en-US" sz="870" dirty="0"/>
          </a:p>
        </p:txBody>
      </p:sp>
      <p:sp>
        <p:nvSpPr>
          <p:cNvPr id="22" name="Text 18"/>
          <p:cNvSpPr/>
          <p:nvPr/>
        </p:nvSpPr>
        <p:spPr>
          <a:xfrm>
            <a:off x="514350" y="2395984"/>
            <a:ext cx="4022080" cy="1042392"/>
          </a:xfrm>
          <a:prstGeom prst="roundRect">
            <a:avLst>
              <a:gd name="adj" fmla="val 6823"/>
            </a:avLst>
          </a:prstGeom>
          <a:solidFill>
            <a:srgbClr val="F4F7FB"/>
          </a:solidFill>
          <a:ln/>
          <a:effectLst>
            <a:outerShdw blurRad="86360" dist="13970" dir="5400000" algn="bl" rotWithShape="0">
              <a:srgbClr val="1A2744">
                <a:alpha val="7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514350" y="2395984"/>
            <a:ext cx="4022080" cy="28575"/>
          </a:xfrm>
          <a:custGeom>
            <a:avLst/>
            <a:gdLst/>
            <a:ahLst/>
            <a:cxnLst/>
            <a:rect l="l" t="t" r="r" b="b"/>
            <a:pathLst>
              <a:path w="4022080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4007951" y="28575"/>
                </a:lnTo>
                <a:lnTo>
                  <a:pt x="4005101" y="25003"/>
                </a:lnTo>
                <a:lnTo>
                  <a:pt x="4001843" y="21431"/>
                </a:lnTo>
                <a:lnTo>
                  <a:pt x="3998091" y="17859"/>
                </a:lnTo>
                <a:lnTo>
                  <a:pt x="3993717" y="14288"/>
                </a:lnTo>
                <a:lnTo>
                  <a:pt x="3988502" y="10716"/>
                </a:lnTo>
                <a:lnTo>
                  <a:pt x="3982026" y="7144"/>
                </a:lnTo>
                <a:lnTo>
                  <a:pt x="3973216" y="3572"/>
                </a:lnTo>
                <a:lnTo>
                  <a:pt x="3950960" y="0"/>
                </a:lnTo>
                <a:close/>
              </a:path>
            </a:pathLst>
          </a:cu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4079081" y="2837706"/>
            <a:ext cx="345668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10" dirty="0">
                <a:solidFill>
                  <a:srgbClr val="1A2744">
                    <a:alpha val="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</a:t>
            </a:r>
            <a:endParaRPr lang="en-US" sz="4050" dirty="0"/>
          </a:p>
        </p:txBody>
      </p:sp>
      <p:sp>
        <p:nvSpPr>
          <p:cNvPr id="25" name="Text 21"/>
          <p:cNvSpPr/>
          <p:nvPr/>
        </p:nvSpPr>
        <p:spPr>
          <a:xfrm>
            <a:off x="699641" y="2582019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1A2744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143" y="2665521"/>
            <a:ext cx="132588" cy="13258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085552" y="2613720"/>
            <a:ext cx="607859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60"/>
              </a:lnSpc>
              <a:buNone/>
            </a:pPr>
            <a:r>
              <a:rPr lang="en-US" sz="1240" b="1" kern="0" spc="99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VOICE</a:t>
            </a:r>
            <a:endParaRPr lang="en-US" sz="1240" dirty="0"/>
          </a:p>
        </p:txBody>
      </p:sp>
      <p:sp>
        <p:nvSpPr>
          <p:cNvPr id="28" name="Text 23"/>
          <p:cNvSpPr/>
          <p:nvPr/>
        </p:nvSpPr>
        <p:spPr>
          <a:xfrm>
            <a:off x="699641" y="2952601"/>
            <a:ext cx="3724528" cy="359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9"/>
              </a:lnSpc>
              <a:buNone/>
            </a:pPr>
            <a:r>
              <a:rPr lang="en-US" sz="870" dirty="0">
                <a:solidFill>
                  <a:srgbClr val="3A4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clinical perspective enriches the room. I amplify student voice through authentic dialogue and collaborative digital platforms.</a:t>
            </a:r>
            <a:endParaRPr lang="en-US" sz="870" dirty="0"/>
          </a:p>
        </p:txBody>
      </p:sp>
      <p:sp>
        <p:nvSpPr>
          <p:cNvPr id="29" name="Text 24"/>
          <p:cNvSpPr/>
          <p:nvPr/>
        </p:nvSpPr>
        <p:spPr>
          <a:xfrm>
            <a:off x="4664571" y="2395984"/>
            <a:ext cx="4022229" cy="1042392"/>
          </a:xfrm>
          <a:prstGeom prst="roundRect">
            <a:avLst>
              <a:gd name="adj" fmla="val 6823"/>
            </a:avLst>
          </a:prstGeom>
          <a:solidFill>
            <a:srgbClr val="F4F7FB"/>
          </a:solidFill>
          <a:ln/>
          <a:effectLst>
            <a:outerShdw blurRad="86360" dist="13970" dir="5400000" algn="bl" rotWithShape="0">
              <a:srgbClr val="1A2744">
                <a:alpha val="7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5"/>
          <p:cNvSpPr/>
          <p:nvPr/>
        </p:nvSpPr>
        <p:spPr>
          <a:xfrm>
            <a:off x="4664571" y="2395984"/>
            <a:ext cx="4022229" cy="28575"/>
          </a:xfrm>
          <a:custGeom>
            <a:avLst/>
            <a:gdLst/>
            <a:ahLst/>
            <a:cxnLst/>
            <a:rect l="l" t="t" r="r" b="b"/>
            <a:pathLst>
              <a:path w="4022229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4008100" y="28575"/>
                </a:lnTo>
                <a:lnTo>
                  <a:pt x="4005250" y="25003"/>
                </a:lnTo>
                <a:lnTo>
                  <a:pt x="4001992" y="21431"/>
                </a:lnTo>
                <a:lnTo>
                  <a:pt x="3998240" y="17859"/>
                </a:lnTo>
                <a:lnTo>
                  <a:pt x="3993865" y="14288"/>
                </a:lnTo>
                <a:lnTo>
                  <a:pt x="3988650" y="10716"/>
                </a:lnTo>
                <a:lnTo>
                  <a:pt x="3982175" y="7144"/>
                </a:lnTo>
                <a:lnTo>
                  <a:pt x="3973364" y="3572"/>
                </a:lnTo>
                <a:lnTo>
                  <a:pt x="3951109" y="0"/>
                </a:lnTo>
                <a:close/>
              </a:path>
            </a:pathLst>
          </a:cu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6"/>
          <p:cNvSpPr/>
          <p:nvPr/>
        </p:nvSpPr>
        <p:spPr>
          <a:xfrm>
            <a:off x="8201174" y="2837706"/>
            <a:ext cx="375359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10" dirty="0">
                <a:solidFill>
                  <a:srgbClr val="1A2744">
                    <a:alpha val="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</a:t>
            </a:r>
            <a:endParaRPr lang="en-US" sz="4050" dirty="0"/>
          </a:p>
        </p:txBody>
      </p:sp>
      <p:sp>
        <p:nvSpPr>
          <p:cNvPr id="32" name="Text 27"/>
          <p:cNvSpPr/>
          <p:nvPr/>
        </p:nvSpPr>
        <p:spPr>
          <a:xfrm>
            <a:off x="4849862" y="2582019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1A2744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33364" y="2665521"/>
            <a:ext cx="132588" cy="132588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5235773" y="2613720"/>
            <a:ext cx="1435254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60"/>
              </a:lnSpc>
              <a:buNone/>
            </a:pPr>
            <a:r>
              <a:rPr lang="en-US" sz="1240" b="1" kern="0" spc="99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AUTHENTICITY</a:t>
            </a:r>
            <a:endParaRPr lang="en-US" sz="1240" dirty="0"/>
          </a:p>
        </p:txBody>
      </p:sp>
      <p:sp>
        <p:nvSpPr>
          <p:cNvPr id="35" name="Text 29"/>
          <p:cNvSpPr/>
          <p:nvPr/>
        </p:nvSpPr>
        <p:spPr>
          <a:xfrm>
            <a:off x="4849862" y="2952601"/>
            <a:ext cx="3724680" cy="359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9"/>
              </a:lnSpc>
              <a:buNone/>
            </a:pPr>
            <a:r>
              <a:rPr lang="en-US" sz="870" dirty="0">
                <a:solidFill>
                  <a:srgbClr val="3A4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learning demands real stakes. My courses are built on genuine clinical scenarios, meaningful problems, and lasting outcomes.</a:t>
            </a:r>
            <a:endParaRPr lang="en-US" sz="870" dirty="0"/>
          </a:p>
        </p:txBody>
      </p:sp>
      <p:sp>
        <p:nvSpPr>
          <p:cNvPr id="36" name="Text 30"/>
          <p:cNvSpPr/>
          <p:nvPr/>
        </p:nvSpPr>
        <p:spPr>
          <a:xfrm>
            <a:off x="43160" y="4928890"/>
            <a:ext cx="9100840" cy="214610"/>
          </a:xfrm>
          <a:prstGeom prst="rect">
            <a:avLst/>
          </a:prstGeom>
          <a:solidFill>
            <a:srgbClr val="1A2744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1"/>
          <p:cNvSpPr/>
          <p:nvPr/>
        </p:nvSpPr>
        <p:spPr>
          <a:xfrm>
            <a:off x="5257354" y="4977110"/>
            <a:ext cx="49375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FFFFFF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EDLD 5302</a:t>
            </a:r>
            <a:endParaRPr lang="en-US" sz="620" dirty="0"/>
          </a:p>
        </p:txBody>
      </p:sp>
      <p:sp>
        <p:nvSpPr>
          <p:cNvPr id="38" name="Text 32"/>
          <p:cNvSpPr/>
          <p:nvPr/>
        </p:nvSpPr>
        <p:spPr>
          <a:xfrm>
            <a:off x="5763369" y="5025330"/>
            <a:ext cx="21580" cy="21580"/>
          </a:xfrm>
          <a:prstGeom prst="ellipse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33"/>
          <p:cNvSpPr/>
          <p:nvPr/>
        </p:nvSpPr>
        <p:spPr>
          <a:xfrm>
            <a:off x="5842099" y="4977110"/>
            <a:ext cx="154330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FFFFFF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CONCEPTS OF EDUCATIONAL TECHNOLOGY</a:t>
            </a:r>
            <a:endParaRPr lang="en-US" sz="620" dirty="0"/>
          </a:p>
        </p:txBody>
      </p:sp>
      <p:sp>
        <p:nvSpPr>
          <p:cNvPr id="40" name="Text 34"/>
          <p:cNvSpPr/>
          <p:nvPr/>
        </p:nvSpPr>
        <p:spPr>
          <a:xfrm>
            <a:off x="7302252" y="5025330"/>
            <a:ext cx="21580" cy="21580"/>
          </a:xfrm>
          <a:prstGeom prst="ellipse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5"/>
          <p:cNvSpPr/>
          <p:nvPr/>
        </p:nvSpPr>
        <p:spPr>
          <a:xfrm>
            <a:off x="7380982" y="4977110"/>
            <a:ext cx="92382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FFFFFF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LAMAR UNIVERSITY</a:t>
            </a:r>
            <a:endParaRPr lang="en-US" sz="620" dirty="0"/>
          </a:p>
        </p:txBody>
      </p:sp>
      <p:sp>
        <p:nvSpPr>
          <p:cNvPr id="42" name="Text 36"/>
          <p:cNvSpPr/>
          <p:nvPr/>
        </p:nvSpPr>
        <p:spPr>
          <a:xfrm>
            <a:off x="8277969" y="5025330"/>
            <a:ext cx="21580" cy="21580"/>
          </a:xfrm>
          <a:prstGeom prst="ellipse">
            <a:avLst/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3" name="Text 37"/>
          <p:cNvSpPr/>
          <p:nvPr/>
        </p:nvSpPr>
        <p:spPr>
          <a:xfrm>
            <a:off x="8356699" y="4977110"/>
            <a:ext cx="48884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FFFFFF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2026</a:t>
            </a:r>
            <a:endParaRPr lang="en-US" sz="6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160" y="413891"/>
            <a:ext cx="4569172" cy="3957489"/>
          </a:xfrm>
          <a:prstGeom prst="rect">
            <a:avLst/>
          </a:prstGeom>
          <a:solidFill>
            <a:srgbClr val="24356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602807" y="413891"/>
            <a:ext cx="9525" cy="3957489"/>
          </a:xfrm>
          <a:prstGeom prst="rect">
            <a:avLst/>
          </a:prstGeom>
          <a:solidFill>
            <a:srgbClr val="2EC4B6">
              <a:alpha val="1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43210" y="728811"/>
            <a:ext cx="416628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40" dirty="0">
                <a:solidFill>
                  <a:srgbClr val="A8C0D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TRADITIONAL APPROACH</a:t>
            </a:r>
            <a:endParaRPr lang="en-US" sz="730" dirty="0"/>
          </a:p>
        </p:txBody>
      </p:sp>
      <p:sp>
        <p:nvSpPr>
          <p:cNvPr id="5" name="Text 3"/>
          <p:cNvSpPr/>
          <p:nvPr/>
        </p:nvSpPr>
        <p:spPr>
          <a:xfrm>
            <a:off x="443210" y="995958"/>
            <a:ext cx="3863277" cy="933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35"/>
              </a:lnSpc>
              <a:spcAft>
                <a:spcPts val="1800"/>
              </a:spcAft>
              <a:buNone/>
            </a:pPr>
            <a:r>
              <a:rPr lang="en-US" sz="20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Prescribed.</a:t>
            </a:r>
            <a:br/>
            <a:r>
              <a:rPr lang="en-US" sz="20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Uniform.</a:t>
            </a:r>
            <a:br/>
            <a:r>
              <a:rPr lang="en-US" sz="20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Instructor-Led.</a:t>
            </a:r>
            <a:endParaRPr lang="en-US" sz="2030" dirty="0"/>
          </a:p>
        </p:txBody>
      </p:sp>
      <p:sp>
        <p:nvSpPr>
          <p:cNvPr id="6" name="Text 4"/>
          <p:cNvSpPr/>
          <p:nvPr/>
        </p:nvSpPr>
        <p:spPr>
          <a:xfrm>
            <a:off x="443210" y="2113508"/>
            <a:ext cx="342900" cy="13841"/>
          </a:xfrm>
          <a:prstGeom prst="rect">
            <a:avLst/>
          </a:prstGeom>
          <a:solidFill>
            <a:srgbClr val="A8C0D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65113" y="2355949"/>
            <a:ext cx="2821722" cy="200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2"/>
              </a:lnSpc>
              <a:buNone/>
            </a:pPr>
            <a:r>
              <a:rPr lang="en-US" sz="113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learner input on format or expression</a:t>
            </a:r>
            <a:endParaRPr lang="en-US" sz="113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alphaModFix amt="6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718" y="2365037"/>
            <a:ext cx="132588" cy="13258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65113" y="2700189"/>
            <a:ext cx="2287206" cy="200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2"/>
              </a:lnSpc>
              <a:buNone/>
            </a:pPr>
            <a:r>
              <a:rPr lang="en-US" sz="113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Instructor-defined outcomes only</a:t>
            </a:r>
            <a:endParaRPr lang="en-US" sz="113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alphaModFix amt="6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18" y="2709276"/>
            <a:ext cx="132588" cy="13258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5113" y="3044428"/>
            <a:ext cx="2558475" cy="200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2"/>
              </a:lnSpc>
              <a:buNone/>
            </a:pPr>
            <a:r>
              <a:rPr lang="en-US" sz="113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Uniform assessments for all learners</a:t>
            </a:r>
            <a:endParaRPr lang="en-US" sz="113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alphaModFix amt="6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718" y="3053516"/>
            <a:ext cx="132588" cy="1325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12332" y="413891"/>
            <a:ext cx="4531668" cy="3957489"/>
          </a:xfrm>
          <a:prstGeom prst="rect">
            <a:avLst/>
          </a:prstGeom>
          <a:solidFill>
            <a:srgbClr val="2EC4B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9"/>
          <p:cNvSpPr/>
          <p:nvPr/>
        </p:nvSpPr>
        <p:spPr>
          <a:xfrm>
            <a:off x="8215610" y="3442990"/>
            <a:ext cx="928390" cy="1143000"/>
          </a:xfrm>
          <a:prstGeom prst="ellipse">
            <a:avLst/>
          </a:prstGeom>
          <a:noFill/>
          <a:ln w="9525">
            <a:solidFill>
              <a:srgbClr val="FFFFFF">
                <a:alpha val="1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8500021" y="3727400"/>
            <a:ext cx="643979" cy="714970"/>
          </a:xfrm>
          <a:prstGeom prst="ellipse">
            <a:avLst/>
          </a:prstGeom>
          <a:noFill/>
          <a:ln w="9525">
            <a:solidFill>
              <a:srgbClr val="FFFFFF">
                <a:alpha val="1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4984403" y="728811"/>
            <a:ext cx="416628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40" dirty="0">
                <a:solidFill>
                  <a:srgbClr val="FFFFFF">
                    <a:alpha val="7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COVA-DRIVEN CHOICE</a:t>
            </a:r>
            <a:endParaRPr lang="en-US" sz="730" dirty="0"/>
          </a:p>
        </p:txBody>
      </p:sp>
      <p:sp>
        <p:nvSpPr>
          <p:cNvPr id="17" name="Text 12"/>
          <p:cNvSpPr/>
          <p:nvPr/>
        </p:nvSpPr>
        <p:spPr>
          <a:xfrm>
            <a:off x="4984403" y="995958"/>
            <a:ext cx="3863277" cy="933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35"/>
              </a:lnSpc>
              <a:spcAft>
                <a:spcPts val="1800"/>
              </a:spcAft>
              <a:buNone/>
            </a:pPr>
            <a:r>
              <a:rPr lang="en-US" sz="203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Empowered.</a:t>
            </a:r>
            <a:br/>
            <a:r>
              <a:rPr lang="en-US" sz="203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Personal.</a:t>
            </a:r>
            <a:br/>
            <a:r>
              <a:rPr lang="en-US" sz="203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Learner-Owned.</a:t>
            </a:r>
            <a:endParaRPr lang="en-US" sz="2030" dirty="0"/>
          </a:p>
        </p:txBody>
      </p:sp>
      <p:sp>
        <p:nvSpPr>
          <p:cNvPr id="18" name="Text 13"/>
          <p:cNvSpPr/>
          <p:nvPr/>
        </p:nvSpPr>
        <p:spPr>
          <a:xfrm>
            <a:off x="4984403" y="2113508"/>
            <a:ext cx="342900" cy="13841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5206305" y="2355949"/>
            <a:ext cx="3373919" cy="200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2"/>
              </a:lnSpc>
              <a:buNone/>
            </a:pPr>
            <a:r>
              <a:rPr lang="en-US" sz="11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choose how they demonstrate mastery</a:t>
            </a:r>
            <a:endParaRPr lang="en-US" sz="1130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71910" y="2365037"/>
            <a:ext cx="132588" cy="13258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206305" y="2700189"/>
            <a:ext cx="2602676" cy="200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2"/>
              </a:lnSpc>
              <a:buNone/>
            </a:pPr>
            <a:r>
              <a:rPr lang="en-US" sz="11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ePortfolios, projects, or presentations</a:t>
            </a:r>
            <a:endParaRPr lang="en-US" sz="113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1910" y="2709276"/>
            <a:ext cx="132588" cy="13258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206305" y="3044428"/>
            <a:ext cx="2865596" cy="200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2"/>
              </a:lnSpc>
              <a:buNone/>
            </a:pPr>
            <a:r>
              <a:rPr lang="en-US" sz="11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Pathways personalized to clinical context</a:t>
            </a:r>
            <a:endParaRPr lang="en-US" sz="113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71910" y="3053516"/>
            <a:ext cx="132588" cy="13258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43160" y="4371380"/>
            <a:ext cx="9100840" cy="795284"/>
          </a:xfrm>
          <a:prstGeom prst="rect">
            <a:avLst/>
          </a:prstGeom>
          <a:solidFill>
            <a:srgbClr val="1A2744"/>
          </a:solidFill>
          <a:ln/>
        </p:spPr>
        <p:txBody>
          <a:bodyPr wrap="square" lIns="571500" tIns="0" rIns="571500" bIns="0" rtlCol="0" anchor="ctr"/>
          <a:lstStyle/>
          <a:p>
            <a:pPr marL="0" indent="0" algn="ctr">
              <a:buNone/>
            </a:pPr>
            <a:r>
              <a:rPr lang="en-US" sz="3380" i="1" dirty="0">
                <a:solidFill>
                  <a:srgbClr val="2EC4B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</a:t>
            </a:r>
            <a:r>
              <a:rPr lang="en-US" sz="1240" i="1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Choice is not chaos.</a:t>
            </a:r>
            <a:r>
              <a:rPr lang="en-US" sz="12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It is the architecture of motivated, self-directed learning.</a:t>
            </a:r>
            <a:r>
              <a:rPr lang="en-US" sz="3380" i="1" dirty="0">
                <a:solidFill>
                  <a:srgbClr val="2EC4B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</a:t>
            </a:r>
            <a:endParaRPr lang="en-US" sz="1240" dirty="0"/>
          </a:p>
        </p:txBody>
      </p:sp>
      <p:sp>
        <p:nvSpPr>
          <p:cNvPr id="26" name="Text 18"/>
          <p:cNvSpPr/>
          <p:nvPr/>
        </p:nvSpPr>
        <p:spPr>
          <a:xfrm>
            <a:off x="43160" y="4371380"/>
            <a:ext cx="9100840" cy="9525"/>
          </a:xfrm>
          <a:prstGeom prst="rect">
            <a:avLst/>
          </a:prstGeom>
          <a:solidFill>
            <a:srgbClr val="2EC4B6">
              <a:alpha val="2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19"/>
          <p:cNvSpPr/>
          <p:nvPr/>
        </p:nvSpPr>
        <p:spPr>
          <a:xfrm>
            <a:off x="43160" y="413891"/>
            <a:ext cx="4559646" cy="29170"/>
          </a:xfrm>
          <a:prstGeom prst="rect">
            <a:avLst/>
          </a:prstGeom>
          <a:solidFill>
            <a:srgbClr val="A8C0D6">
              <a:alpha val="2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0"/>
          <p:cNvSpPr/>
          <p:nvPr/>
        </p:nvSpPr>
        <p:spPr>
          <a:xfrm>
            <a:off x="4612332" y="413891"/>
            <a:ext cx="4531668" cy="29170"/>
          </a:xfrm>
          <a:prstGeom prst="rect">
            <a:avLst/>
          </a:prstGeom>
          <a:solidFill>
            <a:srgbClr val="FFFFFF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1"/>
          <p:cNvSpPr/>
          <p:nvPr/>
        </p:nvSpPr>
        <p:spPr>
          <a:xfrm>
            <a:off x="43160" y="4380905"/>
            <a:ext cx="910084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5000">
                <a:srgbClr val="2EC4B6"/>
              </a:gs>
              <a:gs pos="50000">
                <a:srgbClr val="C9A84C"/>
              </a:gs>
              <a:gs pos="75000">
                <a:srgbClr val="2EC4B6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2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solidFill>
            <a:srgbClr val="C9A84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3"/>
          <p:cNvSpPr/>
          <p:nvPr/>
        </p:nvSpPr>
        <p:spPr>
          <a:xfrm>
            <a:off x="0" y="0"/>
            <a:ext cx="9144000" cy="35421"/>
          </a:xfrm>
          <a:prstGeom prst="rect">
            <a:avLst/>
          </a:prstGeom>
          <a:gradFill rotWithShape="1">
            <a:gsLst>
              <a:gs pos="50000">
                <a:srgbClr val="243560"/>
              </a:gs>
              <a:gs pos="50000">
                <a:srgbClr val="2EC4B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3651052" y="171450"/>
            <a:ext cx="202608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70" dirty="0">
                <a:solidFill>
                  <a:srgbClr val="C9A84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COVA FRAMEWORK  ·  CHOICE</a:t>
            </a:r>
            <a:endParaRPr lang="en-US" sz="680" dirty="0"/>
          </a:p>
        </p:txBody>
      </p:sp>
      <p:sp>
        <p:nvSpPr>
          <p:cNvPr id="33" name="Text 25"/>
          <p:cNvSpPr/>
          <p:nvPr/>
        </p:nvSpPr>
        <p:spPr>
          <a:xfrm>
            <a:off x="4385965" y="2385715"/>
            <a:ext cx="372070" cy="409277"/>
          </a:xfrm>
          <a:prstGeom prst="ellipse">
            <a:avLst/>
          </a:prstGeom>
          <a:solidFill>
            <a:srgbClr val="1A2744"/>
          </a:solidFill>
          <a:ln w="9525">
            <a:solidFill>
              <a:srgbClr val="2EC4B6"/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730" b="1" kern="0" spc="60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VS</a:t>
            </a:r>
            <a:endParaRPr lang="en-US" sz="73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33565" y="1127745"/>
            <a:ext cx="285750" cy="13841"/>
          </a:xfrm>
          <a:prstGeom prst="rect">
            <a:avLst/>
          </a:prstGeom>
          <a:solidFill>
            <a:srgbClr val="D1DCE8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624685" y="2088431"/>
            <a:ext cx="285750" cy="13841"/>
          </a:xfrm>
          <a:prstGeom prst="rect">
            <a:avLst/>
          </a:prstGeom>
          <a:solidFill>
            <a:srgbClr val="D1DCE8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233565" y="3049265"/>
            <a:ext cx="285750" cy="13841"/>
          </a:xfrm>
          <a:prstGeom prst="rect">
            <a:avLst/>
          </a:prstGeom>
          <a:solidFill>
            <a:srgbClr val="E8D5A0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624685" y="4019476"/>
            <a:ext cx="285750" cy="13841"/>
          </a:xfrm>
          <a:prstGeom prst="rect">
            <a:avLst/>
          </a:prstGeom>
          <a:solidFill>
            <a:srgbClr val="D1DCE8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61210" y="786110"/>
            <a:ext cx="21580" cy="3843040"/>
          </a:xfrm>
          <a:prstGeom prst="roundRect">
            <a:avLst>
              <a:gd name="adj" fmla="val 64736"/>
            </a:avLst>
          </a:prstGeom>
          <a:gradFill rotWithShape="1">
            <a:gsLst>
              <a:gs pos="0">
                <a:srgbClr val="1A2744"/>
              </a:gs>
              <a:gs pos="33000">
                <a:srgbClr val="2EC4B6"/>
              </a:gs>
              <a:gs pos="66000">
                <a:srgbClr val="C9A84C"/>
              </a:gs>
              <a:gs pos="100000">
                <a:srgbClr val="1A2744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42900" y="786110"/>
            <a:ext cx="3890665" cy="697260"/>
          </a:xfrm>
          <a:prstGeom prst="roundRect">
            <a:avLst>
              <a:gd name="adj" fmla="val 10200"/>
            </a:avLst>
          </a:prstGeom>
          <a:solidFill>
            <a:srgbClr val="1A2744"/>
          </a:solidFill>
          <a:ln/>
          <a:effectLst>
            <a:outerShdw blurRad="128270" dist="29210" dir="5400000" algn="bl" rotWithShape="0">
              <a:srgbClr val="1A2744">
                <a:alpha val="1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0360" y="914251"/>
            <a:ext cx="257770" cy="257770"/>
          </a:xfrm>
          <a:prstGeom prst="ellipse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877" y="976768"/>
            <a:ext cx="132588" cy="1325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4451" y="914251"/>
            <a:ext cx="2494136" cy="8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2"/>
              </a:lnSpc>
              <a:buNone/>
            </a:pPr>
            <a:r>
              <a:rPr lang="en-US" sz="560" b="1" kern="0" spc="78" dirty="0">
                <a:solidFill>
                  <a:srgbClr val="A8C0D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01</a:t>
            </a:r>
            <a:endParaRPr lang="en-US" sz="560" dirty="0"/>
          </a:p>
        </p:txBody>
      </p:sp>
      <p:sp>
        <p:nvSpPr>
          <p:cNvPr id="11" name="Text 8"/>
          <p:cNvSpPr/>
          <p:nvPr/>
        </p:nvSpPr>
        <p:spPr>
          <a:xfrm>
            <a:off x="844451" y="1021110"/>
            <a:ext cx="2494136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2"/>
              </a:lnSpc>
              <a:buNone/>
            </a:pPr>
            <a:r>
              <a:rPr lang="en-US" sz="1010" b="1" kern="0" spc="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Passive Learner</a:t>
            </a:r>
            <a:endParaRPr lang="en-US" sz="1010" dirty="0"/>
          </a:p>
        </p:txBody>
      </p:sp>
      <p:sp>
        <p:nvSpPr>
          <p:cNvPr id="12" name="Text 9"/>
          <p:cNvSpPr/>
          <p:nvPr/>
        </p:nvSpPr>
        <p:spPr>
          <a:xfrm>
            <a:off x="844451" y="1210419"/>
            <a:ext cx="2494136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40"/>
              </a:lnSpc>
              <a:buNone/>
            </a:pPr>
            <a:r>
              <a:rPr lang="en-US" sz="760" dirty="0">
                <a:solidFill>
                  <a:srgbClr val="C8DAEA">
                    <a:alpha val="92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Receives content · Completes assignments · Forgets</a:t>
            </a:r>
            <a:endParaRPr lang="en-US" sz="760" dirty="0"/>
          </a:p>
        </p:txBody>
      </p:sp>
      <p:sp>
        <p:nvSpPr>
          <p:cNvPr id="13" name="Text 10"/>
          <p:cNvSpPr/>
          <p:nvPr/>
        </p:nvSpPr>
        <p:spPr>
          <a:xfrm>
            <a:off x="4910435" y="1746796"/>
            <a:ext cx="3890665" cy="697260"/>
          </a:xfrm>
          <a:prstGeom prst="roundRect">
            <a:avLst>
              <a:gd name="adj" fmla="val 10200"/>
            </a:avLst>
          </a:prstGeom>
          <a:solidFill>
            <a:srgbClr val="2EC4B6"/>
          </a:solidFill>
          <a:ln/>
          <a:effectLst>
            <a:outerShdw blurRad="128270" dist="29210" dir="5400000" algn="bl" rotWithShape="0">
              <a:srgbClr val="2EC4B6">
                <a:alpha val="22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5067895" y="1874937"/>
            <a:ext cx="257770" cy="257770"/>
          </a:xfrm>
          <a:prstGeom prst="ellipse">
            <a:avLst/>
          </a:prstGeom>
          <a:solidFill>
            <a:srgbClr val="FFFFFF">
              <a:alpha val="2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0412" y="1937453"/>
            <a:ext cx="132588" cy="1325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411986" y="1874937"/>
            <a:ext cx="2853973" cy="8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2"/>
              </a:lnSpc>
              <a:buNone/>
            </a:pPr>
            <a:r>
              <a:rPr lang="en-US" sz="560" b="1" kern="0" spc="78" dirty="0">
                <a:solidFill>
                  <a:srgbClr val="FFFFFF">
                    <a:alpha val="7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02</a:t>
            </a:r>
            <a:endParaRPr lang="en-US" sz="560" dirty="0"/>
          </a:p>
        </p:txBody>
      </p:sp>
      <p:sp>
        <p:nvSpPr>
          <p:cNvPr id="17" name="Text 13"/>
          <p:cNvSpPr/>
          <p:nvPr/>
        </p:nvSpPr>
        <p:spPr>
          <a:xfrm>
            <a:off x="5411986" y="1981795"/>
            <a:ext cx="2853973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2"/>
              </a:lnSpc>
              <a:buNone/>
            </a:pPr>
            <a:r>
              <a:rPr lang="en-US" sz="1010" b="1" kern="0" spc="3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Ownership Activated</a:t>
            </a:r>
            <a:endParaRPr lang="en-US" sz="1010" dirty="0"/>
          </a:p>
        </p:txBody>
      </p:sp>
      <p:sp>
        <p:nvSpPr>
          <p:cNvPr id="18" name="Text 14"/>
          <p:cNvSpPr/>
          <p:nvPr/>
        </p:nvSpPr>
        <p:spPr>
          <a:xfrm>
            <a:off x="5411986" y="2171105"/>
            <a:ext cx="2853973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40"/>
              </a:lnSpc>
              <a:buNone/>
            </a:pPr>
            <a:r>
              <a:rPr lang="en-US" sz="760" dirty="0">
                <a:solidFill>
                  <a:srgbClr val="FFFFFF">
                    <a:alpha val="83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learning goals · Curates an ePortfolio · Reflects publicly</a:t>
            </a:r>
            <a:endParaRPr lang="en-US" sz="760" dirty="0"/>
          </a:p>
        </p:txBody>
      </p:sp>
      <p:sp>
        <p:nvSpPr>
          <p:cNvPr id="19" name="Text 15"/>
          <p:cNvSpPr/>
          <p:nvPr/>
        </p:nvSpPr>
        <p:spPr>
          <a:xfrm>
            <a:off x="342900" y="2707630"/>
            <a:ext cx="3890665" cy="697260"/>
          </a:xfrm>
          <a:prstGeom prst="roundRect">
            <a:avLst>
              <a:gd name="adj" fmla="val 10200"/>
            </a:avLst>
          </a:prstGeom>
          <a:solidFill>
            <a:srgbClr val="C9A84C"/>
          </a:solidFill>
          <a:ln/>
          <a:effectLst>
            <a:outerShdw blurRad="128270" dist="29210" dir="5400000" algn="bl" rotWithShape="0">
              <a:srgbClr val="C9A84C">
                <a:alpha val="22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500360" y="2835771"/>
            <a:ext cx="257770" cy="257770"/>
          </a:xfrm>
          <a:prstGeom prst="ellipse">
            <a:avLst/>
          </a:prstGeom>
          <a:solidFill>
            <a:srgbClr val="FFFFFF">
              <a:alpha val="2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877" y="2898288"/>
            <a:ext cx="132588" cy="13258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44451" y="2835771"/>
            <a:ext cx="3213809" cy="8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2"/>
              </a:lnSpc>
              <a:buNone/>
            </a:pPr>
            <a:r>
              <a:rPr lang="en-US" sz="560" b="1" kern="0" spc="78" dirty="0">
                <a:solidFill>
                  <a:srgbClr val="FFFFFF">
                    <a:alpha val="7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03</a:t>
            </a:r>
            <a:endParaRPr lang="en-US" sz="560" dirty="0"/>
          </a:p>
        </p:txBody>
      </p:sp>
      <p:sp>
        <p:nvSpPr>
          <p:cNvPr id="23" name="Text 18"/>
          <p:cNvSpPr/>
          <p:nvPr/>
        </p:nvSpPr>
        <p:spPr>
          <a:xfrm>
            <a:off x="844451" y="2942630"/>
            <a:ext cx="3213809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2"/>
              </a:lnSpc>
              <a:buNone/>
            </a:pPr>
            <a:r>
              <a:rPr lang="en-US" sz="1010" b="1" kern="0" spc="3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Voice Amplified</a:t>
            </a:r>
            <a:endParaRPr lang="en-US" sz="1010" dirty="0"/>
          </a:p>
        </p:txBody>
      </p:sp>
      <p:sp>
        <p:nvSpPr>
          <p:cNvPr id="24" name="Text 19"/>
          <p:cNvSpPr/>
          <p:nvPr/>
        </p:nvSpPr>
        <p:spPr>
          <a:xfrm>
            <a:off x="844451" y="3131939"/>
            <a:ext cx="3213809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40"/>
              </a:lnSpc>
              <a:buNone/>
            </a:pPr>
            <a:r>
              <a:rPr lang="en-US" sz="76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Shares clinical perspectives · Peer dialogue · Contributes to the field</a:t>
            </a:r>
            <a:endParaRPr lang="en-US" sz="760" dirty="0"/>
          </a:p>
        </p:txBody>
      </p:sp>
      <p:sp>
        <p:nvSpPr>
          <p:cNvPr id="25" name="Text 20"/>
          <p:cNvSpPr/>
          <p:nvPr/>
        </p:nvSpPr>
        <p:spPr>
          <a:xfrm>
            <a:off x="4910435" y="3668316"/>
            <a:ext cx="3890665" cy="716310"/>
          </a:xfrm>
          <a:prstGeom prst="roundRect">
            <a:avLst>
              <a:gd name="adj" fmla="val 9929"/>
            </a:avLst>
          </a:prstGeom>
          <a:solidFill>
            <a:srgbClr val="1A2744"/>
          </a:solidFill>
          <a:ln w="9525">
            <a:solidFill>
              <a:srgbClr val="2EC4B6"/>
            </a:solidFill>
          </a:ln>
          <a:effectLst>
            <a:outerShdw blurRad="128270" dist="29210" dir="5400000" algn="bl" rotWithShape="0">
              <a:srgbClr val="1A2744">
                <a:alpha val="2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1"/>
          <p:cNvSpPr/>
          <p:nvPr/>
        </p:nvSpPr>
        <p:spPr>
          <a:xfrm>
            <a:off x="5077420" y="3805982"/>
            <a:ext cx="257770" cy="257770"/>
          </a:xfrm>
          <a:prstGeom prst="ellipse">
            <a:avLst/>
          </a:prstGeom>
          <a:solidFill>
            <a:srgbClr val="2EC4B6">
              <a:alpha val="18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39937" y="3868498"/>
            <a:ext cx="132588" cy="132588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5421511" y="3805982"/>
            <a:ext cx="3178120" cy="8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2"/>
              </a:lnSpc>
              <a:buNone/>
            </a:pPr>
            <a:r>
              <a:rPr lang="en-US" sz="560" b="1" kern="0" spc="78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04</a:t>
            </a:r>
            <a:endParaRPr lang="en-US" sz="560" dirty="0"/>
          </a:p>
        </p:txBody>
      </p:sp>
      <p:sp>
        <p:nvSpPr>
          <p:cNvPr id="29" name="Text 23"/>
          <p:cNvSpPr/>
          <p:nvPr/>
        </p:nvSpPr>
        <p:spPr>
          <a:xfrm>
            <a:off x="5421511" y="3912840"/>
            <a:ext cx="3178120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2"/>
              </a:lnSpc>
              <a:buNone/>
            </a:pPr>
            <a:r>
              <a:rPr lang="en-US" sz="1010" b="1" kern="0" spc="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Empowered Clinician</a:t>
            </a:r>
            <a:endParaRPr lang="en-US" sz="1010" dirty="0"/>
          </a:p>
        </p:txBody>
      </p:sp>
      <p:sp>
        <p:nvSpPr>
          <p:cNvPr id="30" name="Text 24"/>
          <p:cNvSpPr/>
          <p:nvPr/>
        </p:nvSpPr>
        <p:spPr>
          <a:xfrm>
            <a:off x="5421511" y="4102150"/>
            <a:ext cx="3178120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40"/>
              </a:lnSpc>
              <a:buNone/>
            </a:pPr>
            <a:r>
              <a:rPr lang="en-US" sz="760" dirty="0">
                <a:solidFill>
                  <a:srgbClr val="C8DAEA">
                    <a:alpha val="92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Thinks critically under pressure · Owns professional identity · Leads</a:t>
            </a:r>
            <a:endParaRPr lang="en-US" sz="760" dirty="0"/>
          </a:p>
        </p:txBody>
      </p:sp>
      <p:sp>
        <p:nvSpPr>
          <p:cNvPr id="31" name="Text 25"/>
          <p:cNvSpPr/>
          <p:nvPr/>
        </p:nvSpPr>
        <p:spPr>
          <a:xfrm>
            <a:off x="342900" y="228600"/>
            <a:ext cx="9304020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22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&amp; VOICE</a:t>
            </a:r>
            <a:endParaRPr lang="en-US" sz="680" dirty="0"/>
          </a:p>
        </p:txBody>
      </p:sp>
      <p:sp>
        <p:nvSpPr>
          <p:cNvPr id="32" name="Text 26"/>
          <p:cNvSpPr/>
          <p:nvPr/>
        </p:nvSpPr>
        <p:spPr>
          <a:xfrm>
            <a:off x="342900" y="387251"/>
            <a:ext cx="9050274" cy="283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33"/>
              </a:lnSpc>
              <a:spcBef>
                <a:spcPts val="230"/>
              </a:spcBef>
              <a:buNone/>
            </a:pPr>
            <a:r>
              <a:rPr lang="en-US" sz="2030" kern="0" spc="-20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From </a:t>
            </a:r>
            <a:r>
              <a:rPr lang="en-US" sz="2030" b="1" kern="0" spc="-20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Passive</a:t>
            </a:r>
            <a:r>
              <a:rPr lang="en-US" sz="2030" kern="0" spc="-20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to </a:t>
            </a:r>
            <a:r>
              <a:rPr lang="en-US" sz="2030" b="1" kern="0" spc="-20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Powerful</a:t>
            </a:r>
            <a:endParaRPr lang="en-US" sz="2030" dirty="0"/>
          </a:p>
        </p:txBody>
      </p:sp>
      <p:sp>
        <p:nvSpPr>
          <p:cNvPr id="33" name="Text 27"/>
          <p:cNvSpPr/>
          <p:nvPr/>
        </p:nvSpPr>
        <p:spPr>
          <a:xfrm>
            <a:off x="4446836" y="1062930"/>
            <a:ext cx="143470" cy="143470"/>
          </a:xfrm>
          <a:prstGeom prst="ellipse">
            <a:avLst/>
          </a:prstGeom>
          <a:solidFill>
            <a:srgbClr val="1A2744"/>
          </a:solidFill>
          <a:ln w="19050">
            <a:solidFill>
              <a:srgbClr val="FFFFFF"/>
            </a:solidFill>
          </a:ln>
          <a:effectLst>
            <a:outerShdw blurRad="101600" dist="50800" dir="16200000" algn="bl" rotWithShape="0">
              <a:srgbClr val="1A2744">
                <a:alpha val="75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28"/>
          <p:cNvSpPr/>
          <p:nvPr/>
        </p:nvSpPr>
        <p:spPr>
          <a:xfrm>
            <a:off x="4553694" y="2023616"/>
            <a:ext cx="143470" cy="143470"/>
          </a:xfrm>
          <a:prstGeom prst="ellipse">
            <a:avLst/>
          </a:prstGeom>
          <a:solidFill>
            <a:srgbClr val="2EC4B6"/>
          </a:solidFill>
          <a:ln w="19050">
            <a:solidFill>
              <a:srgbClr val="FFFFFF"/>
            </a:solidFill>
          </a:ln>
          <a:effectLst>
            <a:outerShdw blurRad="101600" dist="50800" dir="16200000" algn="bl" rotWithShape="0">
              <a:srgbClr val="2EC4B6">
                <a:alpha val="75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29"/>
          <p:cNvSpPr/>
          <p:nvPr/>
        </p:nvSpPr>
        <p:spPr>
          <a:xfrm>
            <a:off x="4446836" y="2984450"/>
            <a:ext cx="143470" cy="143470"/>
          </a:xfrm>
          <a:prstGeom prst="ellipse">
            <a:avLst/>
          </a:prstGeom>
          <a:solidFill>
            <a:srgbClr val="C9A84C"/>
          </a:solidFill>
          <a:ln w="19050">
            <a:solidFill>
              <a:srgbClr val="FFFFFF"/>
            </a:solidFill>
          </a:ln>
          <a:effectLst>
            <a:outerShdw blurRad="101600" dist="50800" dir="16200000" algn="bl" rotWithShape="0">
              <a:srgbClr val="C9A84C">
                <a:alpha val="75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30"/>
          <p:cNvSpPr/>
          <p:nvPr/>
        </p:nvSpPr>
        <p:spPr>
          <a:xfrm>
            <a:off x="4553694" y="3954661"/>
            <a:ext cx="143470" cy="143470"/>
          </a:xfrm>
          <a:prstGeom prst="ellipse">
            <a:avLst/>
          </a:prstGeom>
          <a:solidFill>
            <a:srgbClr val="1A2744"/>
          </a:solidFill>
          <a:ln w="19050">
            <a:solidFill>
              <a:srgbClr val="FFFFFF"/>
            </a:solidFill>
          </a:ln>
          <a:effectLst>
            <a:outerShdw blurRad="101600" dist="50800" dir="16200000" algn="bl" rotWithShape="0">
              <a:srgbClr val="1A2744">
                <a:alpha val="75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1"/>
          <p:cNvSpPr/>
          <p:nvPr/>
        </p:nvSpPr>
        <p:spPr>
          <a:xfrm>
            <a:off x="0" y="4657130"/>
            <a:ext cx="9144000" cy="500961"/>
          </a:xfrm>
          <a:prstGeom prst="rect">
            <a:avLst/>
          </a:prstGeom>
          <a:solidFill>
            <a:srgbClr val="F0F5FB"/>
          </a:solidFill>
          <a:ln/>
        </p:spPr>
        <p:txBody>
          <a:bodyPr wrap="square" lIns="571500" tIns="0" rIns="571500" bIns="0" rtlCol="0" anchor="ctr"/>
          <a:lstStyle/>
          <a:p>
            <a:pPr marL="0" indent="0" algn="ctr">
              <a:buNone/>
            </a:pPr>
            <a:r>
              <a:rPr lang="en-US" sz="730" b="1" i="1" kern="0" spc="7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without ownership is performance.</a:t>
            </a:r>
            <a:r>
              <a:rPr lang="en-US" sz="730" kern="0" spc="7" dirty="0">
                <a:solidFill>
                  <a:srgbClr val="4A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30" i="1" kern="0" spc="7" dirty="0">
                <a:solidFill>
                  <a:srgbClr val="4A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without voice is isolation.</a:t>
            </a:r>
            <a:r>
              <a:rPr lang="en-US" sz="730" kern="0" spc="7" dirty="0">
                <a:solidFill>
                  <a:srgbClr val="4A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30" b="1" i="1" kern="0" spc="7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Together, they create transformation.</a:t>
            </a:r>
            <a:endParaRPr lang="en-US" sz="730" dirty="0"/>
          </a:p>
        </p:txBody>
      </p:sp>
      <p:sp>
        <p:nvSpPr>
          <p:cNvPr id="38" name="Text 32"/>
          <p:cNvSpPr/>
          <p:nvPr/>
        </p:nvSpPr>
        <p:spPr>
          <a:xfrm>
            <a:off x="0" y="4657130"/>
            <a:ext cx="9144000" cy="9525"/>
          </a:xfrm>
          <a:prstGeom prst="rect">
            <a:avLst/>
          </a:prstGeom>
          <a:solidFill>
            <a:srgbClr val="E2EAF3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33"/>
          <p:cNvSpPr/>
          <p:nvPr/>
        </p:nvSpPr>
        <p:spPr>
          <a:xfrm>
            <a:off x="0" y="0"/>
            <a:ext cx="35421" cy="5143500"/>
          </a:xfrm>
          <a:prstGeom prst="rect">
            <a:avLst/>
          </a:prstGeom>
          <a:solidFill>
            <a:srgbClr val="C9A84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EC4B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EC4B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572250" y="0"/>
            <a:ext cx="2571750" cy="2286000"/>
          </a:xfrm>
          <a:prstGeom prst="ellipse">
            <a:avLst/>
          </a:prstGeom>
          <a:gradFill rotWithShape="1">
            <a:gsLst>
              <a:gs pos="0">
                <a:srgbClr val="2EC4B6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285750" y="3572470"/>
            <a:ext cx="2286000" cy="1571030"/>
          </a:xfrm>
          <a:prstGeom prst="ellipse">
            <a:avLst/>
          </a:prstGeom>
          <a:gradFill rotWithShape="1">
            <a:gsLst>
              <a:gs pos="0">
                <a:srgbClr val="C9A84C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alphaModFix am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885730"/>
            <a:ext cx="9144000" cy="25777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53045" y="1104454"/>
            <a:ext cx="3966867" cy="21580"/>
          </a:xfrm>
          <a:custGeom>
            <a:avLst/>
            <a:gdLst/>
            <a:ahLst/>
            <a:cxnLst/>
            <a:rect l="l" t="t" r="r" b="b"/>
            <a:pathLst>
              <a:path w="3966867" h="21580">
                <a:moveTo>
                  <a:pt x="71120" y="0"/>
                </a:moveTo>
                <a:lnTo>
                  <a:pt x="3895747" y="0"/>
                </a:lnTo>
                <a:lnTo>
                  <a:pt x="3915149" y="2698"/>
                </a:lnTo>
                <a:lnTo>
                  <a:pt x="3922919" y="5395"/>
                </a:lnTo>
                <a:lnTo>
                  <a:pt x="3928695" y="8093"/>
                </a:lnTo>
                <a:lnTo>
                  <a:pt x="3933408" y="10790"/>
                </a:lnTo>
                <a:lnTo>
                  <a:pt x="3937419" y="13488"/>
                </a:lnTo>
                <a:lnTo>
                  <a:pt x="3940916" y="16185"/>
                </a:lnTo>
                <a:lnTo>
                  <a:pt x="3944010" y="18883"/>
                </a:lnTo>
                <a:lnTo>
                  <a:pt x="394677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gradFill rotWithShape="1">
            <a:gsLst>
              <a:gs pos="0">
                <a:srgbClr val="2EC4B6"/>
              </a:gs>
              <a:gs pos="100000">
                <a:srgbClr val="2EC4B6">
                  <a:alpha val="3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710410" y="1104454"/>
            <a:ext cx="3966867" cy="21580"/>
          </a:xfrm>
          <a:custGeom>
            <a:avLst/>
            <a:gdLst/>
            <a:ahLst/>
            <a:cxnLst/>
            <a:rect l="l" t="t" r="r" b="b"/>
            <a:pathLst>
              <a:path w="3966867" h="21580">
                <a:moveTo>
                  <a:pt x="71120" y="0"/>
                </a:moveTo>
                <a:lnTo>
                  <a:pt x="3895747" y="0"/>
                </a:lnTo>
                <a:lnTo>
                  <a:pt x="3915149" y="2698"/>
                </a:lnTo>
                <a:lnTo>
                  <a:pt x="3922919" y="5395"/>
                </a:lnTo>
                <a:lnTo>
                  <a:pt x="3928695" y="8093"/>
                </a:lnTo>
                <a:lnTo>
                  <a:pt x="3933408" y="10790"/>
                </a:lnTo>
                <a:lnTo>
                  <a:pt x="3937419" y="13488"/>
                </a:lnTo>
                <a:lnTo>
                  <a:pt x="3940916" y="16185"/>
                </a:lnTo>
                <a:lnTo>
                  <a:pt x="3944010" y="18883"/>
                </a:lnTo>
                <a:lnTo>
                  <a:pt x="394677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gradFill rotWithShape="1">
            <a:gsLst>
              <a:gs pos="0">
                <a:srgbClr val="C9A84C"/>
              </a:gs>
              <a:gs pos="100000">
                <a:srgbClr val="C9A84C">
                  <a:alpha val="3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553045" y="3042940"/>
            <a:ext cx="3966867" cy="21580"/>
          </a:xfrm>
          <a:custGeom>
            <a:avLst/>
            <a:gdLst/>
            <a:ahLst/>
            <a:cxnLst/>
            <a:rect l="l" t="t" r="r" b="b"/>
            <a:pathLst>
              <a:path w="3966867" h="21580">
                <a:moveTo>
                  <a:pt x="71120" y="0"/>
                </a:moveTo>
                <a:lnTo>
                  <a:pt x="3895747" y="0"/>
                </a:lnTo>
                <a:lnTo>
                  <a:pt x="3915149" y="2698"/>
                </a:lnTo>
                <a:lnTo>
                  <a:pt x="3922919" y="5395"/>
                </a:lnTo>
                <a:lnTo>
                  <a:pt x="3928695" y="8093"/>
                </a:lnTo>
                <a:lnTo>
                  <a:pt x="3933408" y="10790"/>
                </a:lnTo>
                <a:lnTo>
                  <a:pt x="3937419" y="13488"/>
                </a:lnTo>
                <a:lnTo>
                  <a:pt x="3940916" y="16185"/>
                </a:lnTo>
                <a:lnTo>
                  <a:pt x="3944010" y="18883"/>
                </a:lnTo>
                <a:lnTo>
                  <a:pt x="394677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gradFill rotWithShape="1">
            <a:gsLst>
              <a:gs pos="0">
                <a:srgbClr val="2EC4B6"/>
              </a:gs>
              <a:gs pos="100000">
                <a:srgbClr val="2EC4B6">
                  <a:alpha val="3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4710410" y="3042940"/>
            <a:ext cx="3966867" cy="21580"/>
          </a:xfrm>
          <a:custGeom>
            <a:avLst/>
            <a:gdLst/>
            <a:ahLst/>
            <a:cxnLst/>
            <a:rect l="l" t="t" r="r" b="b"/>
            <a:pathLst>
              <a:path w="3966867" h="21580">
                <a:moveTo>
                  <a:pt x="71120" y="0"/>
                </a:moveTo>
                <a:lnTo>
                  <a:pt x="3895747" y="0"/>
                </a:lnTo>
                <a:lnTo>
                  <a:pt x="3915149" y="2698"/>
                </a:lnTo>
                <a:lnTo>
                  <a:pt x="3922919" y="5395"/>
                </a:lnTo>
                <a:lnTo>
                  <a:pt x="3928695" y="8093"/>
                </a:lnTo>
                <a:lnTo>
                  <a:pt x="3933408" y="10790"/>
                </a:lnTo>
                <a:lnTo>
                  <a:pt x="3937419" y="13488"/>
                </a:lnTo>
                <a:lnTo>
                  <a:pt x="3940916" y="16185"/>
                </a:lnTo>
                <a:lnTo>
                  <a:pt x="3944010" y="18883"/>
                </a:lnTo>
                <a:lnTo>
                  <a:pt x="394677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gradFill rotWithShape="1">
            <a:gsLst>
              <a:gs pos="0">
                <a:srgbClr val="C9A84C"/>
              </a:gs>
              <a:gs pos="100000">
                <a:srgbClr val="C9A84C">
                  <a:alpha val="3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543520" y="314920"/>
            <a:ext cx="895760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70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AUTHENTICITY IN CARDIAC SONOGRAPHY EDUCATION</a:t>
            </a:r>
            <a:endParaRPr lang="en-US" sz="730" dirty="0"/>
          </a:p>
        </p:txBody>
      </p:sp>
      <p:sp>
        <p:nvSpPr>
          <p:cNvPr id="12" name="Text 9"/>
          <p:cNvSpPr/>
          <p:nvPr/>
        </p:nvSpPr>
        <p:spPr>
          <a:xfrm>
            <a:off x="543520" y="524917"/>
            <a:ext cx="8713309" cy="312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61"/>
              </a:lnSpc>
              <a:spcAft>
                <a:spcPts val="340"/>
              </a:spcAft>
              <a:buNone/>
            </a:pPr>
            <a:r>
              <a:rPr lang="en-US" sz="214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Learning Is Most Powerful When It Matters</a:t>
            </a:r>
            <a:endParaRPr lang="en-US" sz="2140" dirty="0"/>
          </a:p>
        </p:txBody>
      </p:sp>
      <p:sp>
        <p:nvSpPr>
          <p:cNvPr id="13" name="Text 10"/>
          <p:cNvSpPr/>
          <p:nvPr/>
        </p:nvSpPr>
        <p:spPr>
          <a:xfrm>
            <a:off x="543520" y="880467"/>
            <a:ext cx="3714750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C9A84C"/>
              </a:gs>
              <a:gs pos="60000">
                <a:srgbClr val="E2C97E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543520" y="1094929"/>
            <a:ext cx="3985915" cy="1824186"/>
          </a:xfrm>
          <a:prstGeom prst="roundRect">
            <a:avLst>
              <a:gd name="adj" fmla="val 3899"/>
            </a:avLst>
          </a:prstGeom>
          <a:solidFill>
            <a:srgbClr val="243560"/>
          </a:solidFill>
          <a:ln w="9525">
            <a:solidFill>
              <a:srgbClr val="2EC4B6">
                <a:alpha val="1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710505" y="1247924"/>
            <a:ext cx="342900" cy="342900"/>
          </a:xfrm>
          <a:prstGeom prst="roundRect">
            <a:avLst>
              <a:gd name="adj" fmla="val 20741"/>
            </a:avLst>
          </a:prstGeom>
          <a:solidFill>
            <a:srgbClr val="2EC4B6">
              <a:alpha val="1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6648" y="1344067"/>
            <a:ext cx="150465" cy="15046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181546" y="1247924"/>
            <a:ext cx="3498994" cy="14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2"/>
              </a:lnSpc>
              <a:buNone/>
            </a:pPr>
            <a:r>
              <a:rPr lang="en-US" sz="960" b="1" kern="0" spc="10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Scenarios First</a:t>
            </a:r>
            <a:endParaRPr lang="en-US" sz="960" dirty="0"/>
          </a:p>
        </p:txBody>
      </p:sp>
      <p:sp>
        <p:nvSpPr>
          <p:cNvPr id="18" name="Text 14"/>
          <p:cNvSpPr/>
          <p:nvPr/>
        </p:nvSpPr>
        <p:spPr>
          <a:xfrm>
            <a:off x="1181546" y="1423243"/>
            <a:ext cx="3498994" cy="15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8"/>
              </a:lnSpc>
              <a:buNone/>
            </a:pPr>
            <a:r>
              <a:rPr lang="en-US" sz="84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lesson is anchored in real patient cases, not abstract theory.</a:t>
            </a:r>
            <a:endParaRPr lang="en-US" sz="840" dirty="0"/>
          </a:p>
        </p:txBody>
      </p:sp>
      <p:sp>
        <p:nvSpPr>
          <p:cNvPr id="19" name="Text 15"/>
          <p:cNvSpPr/>
          <p:nvPr/>
        </p:nvSpPr>
        <p:spPr>
          <a:xfrm>
            <a:off x="4700885" y="1094929"/>
            <a:ext cx="3985915" cy="1824186"/>
          </a:xfrm>
          <a:prstGeom prst="roundRect">
            <a:avLst>
              <a:gd name="adj" fmla="val 3899"/>
            </a:avLst>
          </a:prstGeom>
          <a:solidFill>
            <a:srgbClr val="243560"/>
          </a:solidFill>
          <a:ln w="9525">
            <a:solidFill>
              <a:srgbClr val="2EC4B6">
                <a:alpha val="1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4867870" y="1247924"/>
            <a:ext cx="342900" cy="342900"/>
          </a:xfrm>
          <a:prstGeom prst="roundRect">
            <a:avLst>
              <a:gd name="adj" fmla="val 20741"/>
            </a:avLst>
          </a:prstGeom>
          <a:solidFill>
            <a:srgbClr val="C9A84C">
              <a:alpha val="1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4013" y="1344067"/>
            <a:ext cx="150465" cy="150465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338911" y="1247924"/>
            <a:ext cx="3498994" cy="14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2"/>
              </a:lnSpc>
              <a:buNone/>
            </a:pPr>
            <a:r>
              <a:rPr lang="en-US" sz="960" b="1" kern="0" spc="10" dirty="0">
                <a:solidFill>
                  <a:srgbClr val="E2C9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 as Bridge</a:t>
            </a:r>
            <a:endParaRPr lang="en-US" sz="960" dirty="0"/>
          </a:p>
        </p:txBody>
      </p:sp>
      <p:sp>
        <p:nvSpPr>
          <p:cNvPr id="23" name="Text 18"/>
          <p:cNvSpPr/>
          <p:nvPr/>
        </p:nvSpPr>
        <p:spPr>
          <a:xfrm>
            <a:off x="5338911" y="1423243"/>
            <a:ext cx="3244522" cy="324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18"/>
              </a:lnSpc>
              <a:buNone/>
            </a:pPr>
            <a:r>
              <a:rPr lang="en-US" sz="84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use simulation tools to practice high-stakes skills safely before entering the clinical setting.</a:t>
            </a:r>
            <a:endParaRPr lang="en-US" sz="840" dirty="0"/>
          </a:p>
        </p:txBody>
      </p:sp>
      <p:sp>
        <p:nvSpPr>
          <p:cNvPr id="24" name="Text 19"/>
          <p:cNvSpPr/>
          <p:nvPr/>
        </p:nvSpPr>
        <p:spPr>
          <a:xfrm>
            <a:off x="543520" y="3033415"/>
            <a:ext cx="3985915" cy="1824335"/>
          </a:xfrm>
          <a:prstGeom prst="roundRect">
            <a:avLst>
              <a:gd name="adj" fmla="val 3898"/>
            </a:avLst>
          </a:prstGeom>
          <a:solidFill>
            <a:srgbClr val="243560"/>
          </a:solidFill>
          <a:ln w="9525">
            <a:solidFill>
              <a:srgbClr val="2EC4B6">
                <a:alpha val="1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0"/>
          <p:cNvSpPr/>
          <p:nvPr/>
        </p:nvSpPr>
        <p:spPr>
          <a:xfrm>
            <a:off x="710505" y="3186410"/>
            <a:ext cx="342900" cy="342900"/>
          </a:xfrm>
          <a:prstGeom prst="roundRect">
            <a:avLst>
              <a:gd name="adj" fmla="val 20741"/>
            </a:avLst>
          </a:prstGeom>
          <a:solidFill>
            <a:srgbClr val="2EC4B6">
              <a:alpha val="1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648" y="3282553"/>
            <a:ext cx="150465" cy="150465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181546" y="3186410"/>
            <a:ext cx="3498994" cy="14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2"/>
              </a:lnSpc>
              <a:buNone/>
            </a:pPr>
            <a:r>
              <a:rPr lang="en-US" sz="960" b="1" kern="0" spc="10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ePortfolios as Evidence</a:t>
            </a:r>
            <a:endParaRPr lang="en-US" sz="960" dirty="0"/>
          </a:p>
        </p:txBody>
      </p:sp>
      <p:sp>
        <p:nvSpPr>
          <p:cNvPr id="28" name="Text 22"/>
          <p:cNvSpPr/>
          <p:nvPr/>
        </p:nvSpPr>
        <p:spPr>
          <a:xfrm>
            <a:off x="1181546" y="3361730"/>
            <a:ext cx="3244522" cy="324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18"/>
              </a:lnSpc>
              <a:buNone/>
            </a:pPr>
            <a:r>
              <a:rPr lang="en-US" sz="84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build public artifacts of their learning that are visible, meaningful, and professionally owned.</a:t>
            </a:r>
            <a:endParaRPr lang="en-US" sz="840" dirty="0"/>
          </a:p>
        </p:txBody>
      </p:sp>
      <p:sp>
        <p:nvSpPr>
          <p:cNvPr id="29" name="Text 23"/>
          <p:cNvSpPr/>
          <p:nvPr/>
        </p:nvSpPr>
        <p:spPr>
          <a:xfrm>
            <a:off x="4700885" y="3033415"/>
            <a:ext cx="3985915" cy="1824335"/>
          </a:xfrm>
          <a:prstGeom prst="roundRect">
            <a:avLst>
              <a:gd name="adj" fmla="val 3898"/>
            </a:avLst>
          </a:prstGeom>
          <a:solidFill>
            <a:srgbClr val="243560"/>
          </a:solidFill>
          <a:ln w="9525">
            <a:solidFill>
              <a:srgbClr val="2EC4B6">
                <a:alpha val="1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4"/>
          <p:cNvSpPr/>
          <p:nvPr/>
        </p:nvSpPr>
        <p:spPr>
          <a:xfrm>
            <a:off x="4867870" y="3186410"/>
            <a:ext cx="342900" cy="342900"/>
          </a:xfrm>
          <a:prstGeom prst="roundRect">
            <a:avLst>
              <a:gd name="adj" fmla="val 20741"/>
            </a:avLst>
          </a:prstGeom>
          <a:solidFill>
            <a:srgbClr val="C9A84C">
              <a:alpha val="1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4013" y="3282553"/>
            <a:ext cx="150465" cy="150465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5338911" y="3186410"/>
            <a:ext cx="3498994" cy="14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2"/>
              </a:lnSpc>
              <a:buNone/>
            </a:pPr>
            <a:r>
              <a:rPr lang="en-US" sz="960" b="1" kern="0" spc="10" dirty="0">
                <a:solidFill>
                  <a:srgbClr val="E2C9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Teaching</a:t>
            </a:r>
            <a:endParaRPr lang="en-US" sz="960" dirty="0"/>
          </a:p>
        </p:txBody>
      </p:sp>
      <p:sp>
        <p:nvSpPr>
          <p:cNvPr id="33" name="Text 26"/>
          <p:cNvSpPr/>
          <p:nvPr/>
        </p:nvSpPr>
        <p:spPr>
          <a:xfrm>
            <a:off x="5338911" y="3361730"/>
            <a:ext cx="3244522" cy="324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18"/>
              </a:lnSpc>
              <a:buNone/>
            </a:pPr>
            <a:r>
              <a:rPr lang="en-US" sz="84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teach each other, because explaining an echocardiogram to a peer is the deepest form of comprehension.</a:t>
            </a:r>
            <a:endParaRPr lang="en-US" sz="840" dirty="0"/>
          </a:p>
        </p:txBody>
      </p:sp>
      <p:sp>
        <p:nvSpPr>
          <p:cNvPr id="34" name="Text 27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C9A84C"/>
              </a:gs>
              <a:gs pos="50000">
                <a:srgbClr val="E2C97E"/>
              </a:gs>
              <a:gs pos="100000">
                <a:srgbClr val="C9A84C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1A2744"/>
              </a:gs>
              <a:gs pos="50000">
                <a:srgbClr val="2EC4B6"/>
              </a:gs>
              <a:gs pos="100000">
                <a:srgbClr val="C9A84C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3160" y="0"/>
            <a:ext cx="9100840" cy="35421"/>
          </a:xfrm>
          <a:prstGeom prst="rect">
            <a:avLst/>
          </a:prstGeom>
          <a:solidFill>
            <a:srgbClr val="1A2744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571059" y="0"/>
            <a:ext cx="2143720" cy="1572220"/>
          </a:xfrm>
          <a:prstGeom prst="ellipse">
            <a:avLst/>
          </a:prstGeom>
          <a:gradFill rotWithShape="1">
            <a:gsLst>
              <a:gs pos="0">
                <a:srgbClr val="2EC4B6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57250" y="3285530"/>
            <a:ext cx="1572220" cy="1572220"/>
          </a:xfrm>
          <a:prstGeom prst="ellipse">
            <a:avLst/>
          </a:prstGeom>
          <a:gradFill rotWithShape="1">
            <a:gsLst>
              <a:gs pos="0">
                <a:srgbClr val="C9A84C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86370" y="285750"/>
            <a:ext cx="905125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17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DIGITAL PHILOSOPHY</a:t>
            </a:r>
            <a:endParaRPr lang="en-US" sz="730" dirty="0"/>
          </a:p>
        </p:txBody>
      </p:sp>
      <p:sp>
        <p:nvSpPr>
          <p:cNvPr id="7" name="Text 5"/>
          <p:cNvSpPr/>
          <p:nvPr/>
        </p:nvSpPr>
        <p:spPr>
          <a:xfrm>
            <a:off x="486370" y="481905"/>
            <a:ext cx="6294361" cy="329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4"/>
              </a:lnSpc>
              <a:buNone/>
            </a:pPr>
            <a:r>
              <a:rPr lang="en-US" sz="2140" kern="0" spc="-21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Technology Is Not My Goal. </a:t>
            </a:r>
            <a:r>
              <a:rPr lang="en-US" sz="2360" b="1" i="1" kern="0" spc="-21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Transformation Is.</a:t>
            </a:r>
            <a:endParaRPr lang="en-US" sz="2140" dirty="0"/>
          </a:p>
        </p:txBody>
      </p:sp>
      <p:sp>
        <p:nvSpPr>
          <p:cNvPr id="8" name="Text 6"/>
          <p:cNvSpPr/>
          <p:nvPr/>
        </p:nvSpPr>
        <p:spPr>
          <a:xfrm>
            <a:off x="486370" y="943570"/>
            <a:ext cx="257770" cy="21580"/>
          </a:xfrm>
          <a:prstGeom prst="roundRect">
            <a:avLst>
              <a:gd name="adj" fmla="val 64736"/>
            </a:avLst>
          </a:prstGeom>
          <a:solidFill>
            <a:srgbClr val="C9A84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30461" y="868710"/>
            <a:ext cx="414892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kern="0" spc="9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use digital tools to create </a:t>
            </a:r>
            <a:r>
              <a:rPr lang="en-US" sz="900" b="1" kern="0" spc="9" dirty="0">
                <a:solidFill>
                  <a:srgbClr val="243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Learning Environments</a:t>
            </a:r>
            <a:r>
              <a:rPr lang="en-US" sz="900" kern="0" spc="9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(CSLE).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86370" y="1239292"/>
            <a:ext cx="2628454" cy="3196530"/>
          </a:xfrm>
          <a:prstGeom prst="roundRect">
            <a:avLst>
              <a:gd name="adj" fmla="val 3286"/>
            </a:avLst>
          </a:prstGeom>
          <a:solidFill>
            <a:srgbClr val="F4F7FB"/>
          </a:solidFill>
          <a:ln/>
          <a:effectLst>
            <a:outerShdw blurRad="128270" dist="29210" dir="5400000" algn="bl" rotWithShape="0">
              <a:srgbClr val="1A2744">
                <a:alpha val="7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86370" y="4407247"/>
            <a:ext cx="2628454" cy="28575"/>
          </a:xfrm>
          <a:custGeom>
            <a:avLst/>
            <a:gdLst/>
            <a:ahLst/>
            <a:cxnLst/>
            <a:rect l="l" t="t" r="r" b="b"/>
            <a:pathLst>
              <a:path w="2628454" h="28575">
                <a:moveTo>
                  <a:pt x="22181" y="0"/>
                </a:moveTo>
                <a:lnTo>
                  <a:pt x="25587" y="3572"/>
                </a:lnTo>
                <a:lnTo>
                  <a:pt x="29419" y="7144"/>
                </a:lnTo>
                <a:lnTo>
                  <a:pt x="33770" y="10716"/>
                </a:lnTo>
                <a:lnTo>
                  <a:pt x="38783" y="14288"/>
                </a:lnTo>
                <a:lnTo>
                  <a:pt x="44695" y="17859"/>
                </a:lnTo>
                <a:lnTo>
                  <a:pt x="51968" y="21431"/>
                </a:lnTo>
                <a:lnTo>
                  <a:pt x="61780" y="25003"/>
                </a:lnTo>
                <a:lnTo>
                  <a:pt x="86360" y="28575"/>
                </a:lnTo>
                <a:lnTo>
                  <a:pt x="2542093" y="28575"/>
                </a:lnTo>
                <a:lnTo>
                  <a:pt x="2566673" y="25003"/>
                </a:lnTo>
                <a:lnTo>
                  <a:pt x="2576486" y="21431"/>
                </a:lnTo>
                <a:lnTo>
                  <a:pt x="2583759" y="17859"/>
                </a:lnTo>
                <a:lnTo>
                  <a:pt x="2589671" y="14288"/>
                </a:lnTo>
                <a:lnTo>
                  <a:pt x="2594684" y="10716"/>
                </a:lnTo>
                <a:lnTo>
                  <a:pt x="2599035" y="7144"/>
                </a:lnTo>
                <a:lnTo>
                  <a:pt x="2602867" y="3572"/>
                </a:lnTo>
                <a:lnTo>
                  <a:pt x="2606272" y="0"/>
                </a:lnTo>
                <a:close/>
              </a:path>
            </a:pathLst>
          </a:custGeom>
          <a:solidFill>
            <a:srgbClr val="C9A84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86370" y="1239292"/>
            <a:ext cx="2628454" cy="29170"/>
          </a:xfrm>
          <a:prstGeom prst="roundRect">
            <a:avLst>
              <a:gd name="adj" fmla="val 296058"/>
            </a:avLst>
          </a:prstGeom>
          <a:gradFill rotWithShape="1">
            <a:gsLst>
              <a:gs pos="0">
                <a:srgbClr val="1A2744"/>
              </a:gs>
              <a:gs pos="100000">
                <a:srgbClr val="2EC4B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657820" y="1439912"/>
            <a:ext cx="386060" cy="386060"/>
          </a:xfrm>
          <a:prstGeom prst="ellipse">
            <a:avLst/>
          </a:prstGeom>
          <a:solidFill>
            <a:srgbClr val="1A2744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543" y="1557635"/>
            <a:ext cx="150465" cy="150465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657820" y="1988493"/>
            <a:ext cx="200620" cy="21580"/>
          </a:xfrm>
          <a:prstGeom prst="roundRect">
            <a:avLst>
              <a:gd name="adj" fmla="val 64736"/>
            </a:avLst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915591" y="1940272"/>
            <a:ext cx="458227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AMPLIFY</a:t>
            </a:r>
            <a:endParaRPr lang="en-US" sz="620" dirty="0"/>
          </a:p>
        </p:txBody>
      </p:sp>
      <p:sp>
        <p:nvSpPr>
          <p:cNvPr id="17" name="Text 14"/>
          <p:cNvSpPr/>
          <p:nvPr/>
        </p:nvSpPr>
        <p:spPr>
          <a:xfrm>
            <a:off x="657820" y="2129284"/>
            <a:ext cx="1939156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5"/>
              </a:lnSpc>
              <a:buNone/>
            </a:pPr>
            <a:r>
              <a:rPr lang="en-US" sz="1070" b="1" kern="0" spc="21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Digital Tools as Amplifiers</a:t>
            </a:r>
            <a:endParaRPr lang="en-US" sz="1070" dirty="0"/>
          </a:p>
        </p:txBody>
      </p:sp>
      <p:sp>
        <p:nvSpPr>
          <p:cNvPr id="18" name="Text 15"/>
          <p:cNvSpPr/>
          <p:nvPr/>
        </p:nvSpPr>
        <p:spPr>
          <a:xfrm>
            <a:off x="657820" y="2404021"/>
            <a:ext cx="2331265" cy="34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2"/>
              </a:lnSpc>
              <a:buNone/>
            </a:pPr>
            <a:r>
              <a:rPr lang="en-US" sz="84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replacements for clinical judgment, but </a:t>
            </a:r>
            <a:r>
              <a:rPr lang="en-US" sz="84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accelerators</a:t>
            </a:r>
            <a:r>
              <a:rPr lang="en-US" sz="84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learning depth and reach.</a:t>
            </a:r>
            <a:endParaRPr lang="en-US" sz="840" dirty="0"/>
          </a:p>
        </p:txBody>
      </p:sp>
      <p:sp>
        <p:nvSpPr>
          <p:cNvPr id="19" name="Text 16"/>
          <p:cNvSpPr/>
          <p:nvPr/>
        </p:nvSpPr>
        <p:spPr>
          <a:xfrm>
            <a:off x="3286274" y="1239292"/>
            <a:ext cx="2628602" cy="3196530"/>
          </a:xfrm>
          <a:prstGeom prst="roundRect">
            <a:avLst>
              <a:gd name="adj" fmla="val 3285"/>
            </a:avLst>
          </a:prstGeom>
          <a:solidFill>
            <a:srgbClr val="F4F7FB"/>
          </a:solidFill>
          <a:ln/>
          <a:effectLst>
            <a:outerShdw blurRad="128270" dist="29210" dir="5400000" algn="bl" rotWithShape="0">
              <a:srgbClr val="1A2744">
                <a:alpha val="7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3286274" y="4407247"/>
            <a:ext cx="2628602" cy="28575"/>
          </a:xfrm>
          <a:custGeom>
            <a:avLst/>
            <a:gdLst/>
            <a:ahLst/>
            <a:cxnLst/>
            <a:rect l="l" t="t" r="r" b="b"/>
            <a:pathLst>
              <a:path w="2628602" h="28575">
                <a:moveTo>
                  <a:pt x="22181" y="0"/>
                </a:moveTo>
                <a:lnTo>
                  <a:pt x="25587" y="3572"/>
                </a:lnTo>
                <a:lnTo>
                  <a:pt x="29419" y="7144"/>
                </a:lnTo>
                <a:lnTo>
                  <a:pt x="33770" y="10716"/>
                </a:lnTo>
                <a:lnTo>
                  <a:pt x="38783" y="14288"/>
                </a:lnTo>
                <a:lnTo>
                  <a:pt x="44695" y="17859"/>
                </a:lnTo>
                <a:lnTo>
                  <a:pt x="51968" y="21431"/>
                </a:lnTo>
                <a:lnTo>
                  <a:pt x="61780" y="25003"/>
                </a:lnTo>
                <a:lnTo>
                  <a:pt x="86360" y="28575"/>
                </a:lnTo>
                <a:lnTo>
                  <a:pt x="2542242" y="28575"/>
                </a:lnTo>
                <a:lnTo>
                  <a:pt x="2566822" y="25003"/>
                </a:lnTo>
                <a:lnTo>
                  <a:pt x="2576635" y="21431"/>
                </a:lnTo>
                <a:lnTo>
                  <a:pt x="2583907" y="17859"/>
                </a:lnTo>
                <a:lnTo>
                  <a:pt x="2589820" y="14288"/>
                </a:lnTo>
                <a:lnTo>
                  <a:pt x="2594832" y="10716"/>
                </a:lnTo>
                <a:lnTo>
                  <a:pt x="2599184" y="7144"/>
                </a:lnTo>
                <a:lnTo>
                  <a:pt x="2603016" y="3572"/>
                </a:lnTo>
                <a:lnTo>
                  <a:pt x="2606421" y="0"/>
                </a:lnTo>
                <a:close/>
              </a:path>
            </a:pathLst>
          </a:custGeom>
          <a:solidFill>
            <a:srgbClr val="C9A84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3286274" y="1239292"/>
            <a:ext cx="2628602" cy="29170"/>
          </a:xfrm>
          <a:prstGeom prst="roundRect">
            <a:avLst>
              <a:gd name="adj" fmla="val 296058"/>
            </a:avLst>
          </a:prstGeom>
          <a:gradFill rotWithShape="1">
            <a:gsLst>
              <a:gs pos="0">
                <a:srgbClr val="1A2744"/>
              </a:gs>
              <a:gs pos="100000">
                <a:srgbClr val="2EC4B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3457724" y="1439912"/>
            <a:ext cx="386060" cy="386060"/>
          </a:xfrm>
          <a:prstGeom prst="ellipse">
            <a:avLst/>
          </a:prstGeom>
          <a:solidFill>
            <a:srgbClr val="1A2744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5447" y="1557635"/>
            <a:ext cx="150465" cy="150465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3457724" y="1988493"/>
            <a:ext cx="200620" cy="21580"/>
          </a:xfrm>
          <a:prstGeom prst="roundRect">
            <a:avLst>
              <a:gd name="adj" fmla="val 64736"/>
            </a:avLst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3715494" y="1940272"/>
            <a:ext cx="50635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</a:t>
            </a:r>
            <a:endParaRPr lang="en-US" sz="620" dirty="0"/>
          </a:p>
        </p:txBody>
      </p:sp>
      <p:sp>
        <p:nvSpPr>
          <p:cNvPr id="26" name="Text 22"/>
          <p:cNvSpPr/>
          <p:nvPr/>
        </p:nvSpPr>
        <p:spPr>
          <a:xfrm>
            <a:off x="3457724" y="2129284"/>
            <a:ext cx="1744831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5"/>
              </a:lnSpc>
              <a:buNone/>
            </a:pPr>
            <a:r>
              <a:rPr lang="en-US" sz="1070" b="1" kern="0" spc="21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Collaborative Platforms</a:t>
            </a:r>
            <a:endParaRPr lang="en-US" sz="1070" dirty="0"/>
          </a:p>
        </p:txBody>
      </p:sp>
      <p:sp>
        <p:nvSpPr>
          <p:cNvPr id="27" name="Text 23"/>
          <p:cNvSpPr/>
          <p:nvPr/>
        </p:nvSpPr>
        <p:spPr>
          <a:xfrm>
            <a:off x="3457724" y="2404021"/>
            <a:ext cx="2331416" cy="34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2"/>
              </a:lnSpc>
              <a:buNone/>
            </a:pPr>
            <a:r>
              <a:rPr lang="en-US" sz="84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learn across distance and clinical settings. </a:t>
            </a:r>
            <a:r>
              <a:rPr lang="en-US" sz="84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is the curriculum.</a:t>
            </a:r>
            <a:endParaRPr lang="en-US" sz="840" dirty="0"/>
          </a:p>
        </p:txBody>
      </p:sp>
      <p:sp>
        <p:nvSpPr>
          <p:cNvPr id="28" name="Text 24"/>
          <p:cNvSpPr/>
          <p:nvPr/>
        </p:nvSpPr>
        <p:spPr>
          <a:xfrm>
            <a:off x="6086326" y="1239292"/>
            <a:ext cx="2628454" cy="3196530"/>
          </a:xfrm>
          <a:prstGeom prst="roundRect">
            <a:avLst>
              <a:gd name="adj" fmla="val 3286"/>
            </a:avLst>
          </a:prstGeom>
          <a:solidFill>
            <a:srgbClr val="F4F7FB"/>
          </a:solidFill>
          <a:ln/>
          <a:effectLst>
            <a:outerShdw blurRad="128270" dist="29210" dir="5400000" algn="bl" rotWithShape="0">
              <a:srgbClr val="1A2744">
                <a:alpha val="7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5"/>
          <p:cNvSpPr/>
          <p:nvPr/>
        </p:nvSpPr>
        <p:spPr>
          <a:xfrm>
            <a:off x="6086326" y="4407247"/>
            <a:ext cx="2628454" cy="28575"/>
          </a:xfrm>
          <a:custGeom>
            <a:avLst/>
            <a:gdLst/>
            <a:ahLst/>
            <a:cxnLst/>
            <a:rect l="l" t="t" r="r" b="b"/>
            <a:pathLst>
              <a:path w="2628454" h="28575">
                <a:moveTo>
                  <a:pt x="22181" y="0"/>
                </a:moveTo>
                <a:lnTo>
                  <a:pt x="25587" y="3572"/>
                </a:lnTo>
                <a:lnTo>
                  <a:pt x="29419" y="7144"/>
                </a:lnTo>
                <a:lnTo>
                  <a:pt x="33770" y="10716"/>
                </a:lnTo>
                <a:lnTo>
                  <a:pt x="38783" y="14288"/>
                </a:lnTo>
                <a:lnTo>
                  <a:pt x="44695" y="17859"/>
                </a:lnTo>
                <a:lnTo>
                  <a:pt x="51968" y="21431"/>
                </a:lnTo>
                <a:lnTo>
                  <a:pt x="61780" y="25003"/>
                </a:lnTo>
                <a:lnTo>
                  <a:pt x="86360" y="28575"/>
                </a:lnTo>
                <a:lnTo>
                  <a:pt x="2542093" y="28575"/>
                </a:lnTo>
                <a:lnTo>
                  <a:pt x="2566673" y="25003"/>
                </a:lnTo>
                <a:lnTo>
                  <a:pt x="2576486" y="21431"/>
                </a:lnTo>
                <a:lnTo>
                  <a:pt x="2583759" y="17859"/>
                </a:lnTo>
                <a:lnTo>
                  <a:pt x="2589671" y="14288"/>
                </a:lnTo>
                <a:lnTo>
                  <a:pt x="2594684" y="10716"/>
                </a:lnTo>
                <a:lnTo>
                  <a:pt x="2599035" y="7144"/>
                </a:lnTo>
                <a:lnTo>
                  <a:pt x="2602867" y="3572"/>
                </a:lnTo>
                <a:lnTo>
                  <a:pt x="2606272" y="0"/>
                </a:lnTo>
                <a:close/>
              </a:path>
            </a:pathLst>
          </a:custGeom>
          <a:solidFill>
            <a:srgbClr val="C9A84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6086326" y="1239292"/>
            <a:ext cx="2628454" cy="29170"/>
          </a:xfrm>
          <a:prstGeom prst="roundRect">
            <a:avLst>
              <a:gd name="adj" fmla="val 296058"/>
            </a:avLst>
          </a:prstGeom>
          <a:gradFill rotWithShape="1">
            <a:gsLst>
              <a:gs pos="0">
                <a:srgbClr val="1A2744"/>
              </a:gs>
              <a:gs pos="100000">
                <a:srgbClr val="2EC4B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7"/>
          <p:cNvSpPr/>
          <p:nvPr/>
        </p:nvSpPr>
        <p:spPr>
          <a:xfrm>
            <a:off x="6257776" y="1439912"/>
            <a:ext cx="386060" cy="386060"/>
          </a:xfrm>
          <a:prstGeom prst="ellipse">
            <a:avLst/>
          </a:prstGeom>
          <a:solidFill>
            <a:srgbClr val="1A2744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5499" y="1557635"/>
            <a:ext cx="150465" cy="150465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6257776" y="1988493"/>
            <a:ext cx="200620" cy="21580"/>
          </a:xfrm>
          <a:prstGeom prst="roundRect">
            <a:avLst>
              <a:gd name="adj" fmla="val 64736"/>
            </a:avLst>
          </a:prstGeom>
          <a:solidFill>
            <a:srgbClr val="2EC4B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>
            <a:off x="6515546" y="1940272"/>
            <a:ext cx="44218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ITERATE</a:t>
            </a:r>
            <a:endParaRPr lang="en-US" sz="620" dirty="0"/>
          </a:p>
        </p:txBody>
      </p:sp>
      <p:sp>
        <p:nvSpPr>
          <p:cNvPr id="35" name="Text 30"/>
          <p:cNvSpPr/>
          <p:nvPr/>
        </p:nvSpPr>
        <p:spPr>
          <a:xfrm>
            <a:off x="6257776" y="2129284"/>
            <a:ext cx="1611243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5"/>
              </a:lnSpc>
              <a:buNone/>
            </a:pPr>
            <a:r>
              <a:rPr lang="en-US" sz="1070" b="1" kern="0" spc="21" dirty="0">
                <a:solidFill>
                  <a:srgbClr val="1A27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Data-Informed Design</a:t>
            </a:r>
            <a:endParaRPr lang="en-US" sz="1070" dirty="0"/>
          </a:p>
        </p:txBody>
      </p:sp>
      <p:sp>
        <p:nvSpPr>
          <p:cNvPr id="36" name="Text 31"/>
          <p:cNvSpPr/>
          <p:nvPr/>
        </p:nvSpPr>
        <p:spPr>
          <a:xfrm>
            <a:off x="6257776" y="2404021"/>
            <a:ext cx="2331265" cy="52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2"/>
              </a:lnSpc>
              <a:buNone/>
            </a:pPr>
            <a:r>
              <a:rPr lang="en-US" sz="84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use learner feedback and engagement data to </a:t>
            </a:r>
            <a:r>
              <a:rPr lang="en-US" sz="84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continuously improve</a:t>
            </a:r>
            <a:r>
              <a:rPr lang="en-US" sz="84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learning environment.</a:t>
            </a:r>
            <a:endParaRPr lang="en-US" sz="840" dirty="0"/>
          </a:p>
        </p:txBody>
      </p:sp>
      <p:sp>
        <p:nvSpPr>
          <p:cNvPr id="37" name="Text 32"/>
          <p:cNvSpPr/>
          <p:nvPr/>
        </p:nvSpPr>
        <p:spPr>
          <a:xfrm>
            <a:off x="486370" y="4563963"/>
            <a:ext cx="8228409" cy="361465"/>
          </a:xfrm>
          <a:prstGeom prst="rect">
            <a:avLst/>
          </a:prstGeom>
          <a:noFill/>
          <a:ln/>
        </p:spPr>
        <p:txBody>
          <a:bodyPr wrap="square" lIns="12827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do not teach technology. I teach with technology, because the student, not the screen, is always the point."</a:t>
            </a:r>
            <a:endParaRPr lang="en-US" sz="900" dirty="0"/>
          </a:p>
          <a:p>
            <a:pPr marL="0" indent="0" algn="l">
              <a:buNone/>
            </a:pPr>
            <a:r>
              <a:rPr lang="en-US" sz="730" kern="0" spc="29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Liberty Cowden, Learning Manifesto 2026</a:t>
            </a:r>
            <a:endParaRPr lang="en-US" sz="900" dirty="0"/>
          </a:p>
        </p:txBody>
      </p:sp>
      <p:sp>
        <p:nvSpPr>
          <p:cNvPr id="38" name="Text 33"/>
          <p:cNvSpPr/>
          <p:nvPr/>
        </p:nvSpPr>
        <p:spPr>
          <a:xfrm>
            <a:off x="486370" y="4563963"/>
            <a:ext cx="28575" cy="350937"/>
          </a:xfrm>
          <a:prstGeom prst="rect">
            <a:avLst/>
          </a:prstGeom>
          <a:solidFill>
            <a:srgbClr val="2EC4B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34"/>
          <p:cNvSpPr/>
          <p:nvPr/>
        </p:nvSpPr>
        <p:spPr>
          <a:xfrm>
            <a:off x="43160" y="5114330"/>
            <a:ext cx="9100840" cy="29170"/>
          </a:xfrm>
          <a:prstGeom prst="rect">
            <a:avLst/>
          </a:prstGeom>
          <a:gradFill rotWithShape="1">
            <a:gsLst>
              <a:gs pos="0">
                <a:srgbClr val="C9A84C"/>
              </a:gs>
              <a:gs pos="100000">
                <a:srgbClr val="2EC4B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EC4B6">
                  <a:alpha val="6000"/>
                </a:srgbClr>
              </a:gs>
              <a:gs pos="45000">
                <a:srgbClr val="000000">
                  <a:alpha val="0"/>
                </a:srgbClr>
              </a:gs>
            </a:gsLst>
            <a:path path="circle">
              <a:fillToRect l="90000" t="80000" r="10000" b="2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EC4B6">
                  <a:alpha val="4000"/>
                </a:srgbClr>
              </a:gs>
              <a:gs pos="40000">
                <a:srgbClr val="000000">
                  <a:alpha val="0"/>
                </a:srgbClr>
              </a:gs>
            </a:gsLst>
            <a:path path="circle">
              <a:fillToRect l="10000" t="20000" r="90000" b="8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A2744">
                  <a:alpha val="0"/>
                </a:srgbClr>
              </a:gs>
              <a:gs pos="100000">
                <a:srgbClr val="243560">
                  <a:alpha val="3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E8C76A"/>
              </a:gs>
              <a:gs pos="5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600480" y="1037927"/>
            <a:ext cx="86320" cy="86320"/>
          </a:xfrm>
          <a:prstGeom prst="ellipse">
            <a:avLst/>
          </a:prstGeom>
          <a:solidFill>
            <a:srgbClr val="2EC4B6">
              <a:alpha val="2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639770" y="1210568"/>
            <a:ext cx="7590" cy="4292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2EC4B6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615065" y="1726109"/>
            <a:ext cx="57150" cy="57150"/>
          </a:xfrm>
          <a:prstGeom prst="ellipse">
            <a:avLst/>
          </a:prstGeom>
          <a:solidFill>
            <a:srgbClr val="2EC4B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615065" y="1869579"/>
            <a:ext cx="57150" cy="57150"/>
          </a:xfrm>
          <a:prstGeom prst="ellipse">
            <a:avLst/>
          </a:prstGeom>
          <a:solidFill>
            <a:srgbClr val="2EC4B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639770" y="2013049"/>
            <a:ext cx="7590" cy="4292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2EC4B6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600480" y="2528590"/>
            <a:ext cx="86320" cy="86320"/>
          </a:xfrm>
          <a:prstGeom prst="ellipse">
            <a:avLst/>
          </a:prstGeom>
          <a:solidFill>
            <a:srgbClr val="2EC4B6">
              <a:alpha val="2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639770" y="2701230"/>
            <a:ext cx="7590" cy="4292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2EC4B6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615065" y="3216771"/>
            <a:ext cx="57150" cy="57150"/>
          </a:xfrm>
          <a:prstGeom prst="ellipse">
            <a:avLst/>
          </a:prstGeom>
          <a:solidFill>
            <a:srgbClr val="2EC4B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615065" y="3360241"/>
            <a:ext cx="57150" cy="57150"/>
          </a:xfrm>
          <a:prstGeom prst="ellipse">
            <a:avLst/>
          </a:prstGeom>
          <a:solidFill>
            <a:srgbClr val="2EC4B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639770" y="3503712"/>
            <a:ext cx="7590" cy="4292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2EC4B6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600480" y="4019252"/>
            <a:ext cx="86320" cy="86320"/>
          </a:xfrm>
          <a:prstGeom prst="ellipse">
            <a:avLst/>
          </a:prstGeom>
          <a:solidFill>
            <a:srgbClr val="2EC4B6">
              <a:alpha val="2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001000" y="4000500"/>
            <a:ext cx="1143000" cy="1143000"/>
          </a:xfrm>
          <a:prstGeom prst="ellipse">
            <a:avLst/>
          </a:prstGeom>
          <a:gradFill rotWithShape="1">
            <a:gsLst>
              <a:gs pos="0">
                <a:srgbClr val="2EC4B6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3160" y="5121920"/>
            <a:ext cx="1428750" cy="21580"/>
          </a:xfrm>
          <a:prstGeom prst="rect">
            <a:avLst/>
          </a:prstGeom>
          <a:gradFill rotWithShape="1">
            <a:gsLst>
              <a:gs pos="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3520" y="314920"/>
            <a:ext cx="870614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70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COMMITMENTS AS AN EDUCATOR</a:t>
            </a:r>
            <a:endParaRPr lang="en-US" sz="730" dirty="0"/>
          </a:p>
        </p:txBody>
      </p:sp>
      <p:sp>
        <p:nvSpPr>
          <p:cNvPr id="20" name="Text 18"/>
          <p:cNvSpPr/>
          <p:nvPr/>
        </p:nvSpPr>
        <p:spPr>
          <a:xfrm>
            <a:off x="543520" y="511076"/>
            <a:ext cx="8108333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28"/>
              </a:lnSpc>
              <a:buNone/>
            </a:pPr>
            <a:r>
              <a:rPr lang="en-US" sz="1690" kern="0" spc="2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What I Promise My Students, My Field, and Myself</a:t>
            </a:r>
            <a:endParaRPr lang="en-US" sz="1690" dirty="0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>
            <a:alphaModFix amt="7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4872" y="546050"/>
            <a:ext cx="193328" cy="19332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686991" y="1702445"/>
            <a:ext cx="271760" cy="298936"/>
          </a:xfrm>
          <a:prstGeom prst="ellipse">
            <a:avLst/>
          </a:prstGeom>
          <a:solidFill>
            <a:srgbClr val="2EC4B6">
              <a:alpha val="8000"/>
            </a:srgbClr>
          </a:solidFill>
          <a:ln w="9525">
            <a:solidFill>
              <a:srgbClr val="2EC4B6"/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</a:t>
            </a:r>
            <a:endParaRPr lang="en-US" sz="960" dirty="0"/>
          </a:p>
        </p:txBody>
      </p:sp>
      <p:sp>
        <p:nvSpPr>
          <p:cNvPr id="23" name="Text 20"/>
          <p:cNvSpPr/>
          <p:nvPr/>
        </p:nvSpPr>
        <p:spPr>
          <a:xfrm>
            <a:off x="1086892" y="1694855"/>
            <a:ext cx="5859706" cy="185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65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lead with curiosity before content , </a:t>
            </a:r>
            <a:r>
              <a:rPr lang="en-US" sz="101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asking better questions is always the first lesson.</a:t>
            </a:r>
            <a:endParaRPr lang="en-US" sz="1010" dirty="0"/>
          </a:p>
        </p:txBody>
      </p:sp>
      <p:sp>
        <p:nvSpPr>
          <p:cNvPr id="24" name="Text 21"/>
          <p:cNvSpPr/>
          <p:nvPr/>
        </p:nvSpPr>
        <p:spPr>
          <a:xfrm>
            <a:off x="686991" y="2052935"/>
            <a:ext cx="7627739" cy="7590"/>
          </a:xfrm>
          <a:prstGeom prst="rect">
            <a:avLst/>
          </a:prstGeom>
          <a:solidFill>
            <a:srgbClr val="A8C0D6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686991" y="2146846"/>
            <a:ext cx="271760" cy="298936"/>
          </a:xfrm>
          <a:prstGeom prst="ellipse">
            <a:avLst/>
          </a:prstGeom>
          <a:solidFill>
            <a:srgbClr val="2EC4B6">
              <a:alpha val="8000"/>
            </a:srgbClr>
          </a:solidFill>
          <a:ln w="9525">
            <a:solidFill>
              <a:srgbClr val="2EC4B6"/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</a:t>
            </a:r>
            <a:endParaRPr lang="en-US" sz="960" dirty="0"/>
          </a:p>
        </p:txBody>
      </p:sp>
      <p:sp>
        <p:nvSpPr>
          <p:cNvPr id="26" name="Text 23"/>
          <p:cNvSpPr/>
          <p:nvPr/>
        </p:nvSpPr>
        <p:spPr>
          <a:xfrm>
            <a:off x="1086892" y="2139255"/>
            <a:ext cx="5953348" cy="185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65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design for the learner, not the lesson plan ;</a:t>
            </a:r>
            <a:r>
              <a:rPr lang="en-US" sz="101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1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their growth drives every decision I make.</a:t>
            </a:r>
            <a:endParaRPr lang="en-US" sz="1010" dirty="0"/>
          </a:p>
        </p:txBody>
      </p:sp>
      <p:sp>
        <p:nvSpPr>
          <p:cNvPr id="27" name="Text 24"/>
          <p:cNvSpPr/>
          <p:nvPr/>
        </p:nvSpPr>
        <p:spPr>
          <a:xfrm>
            <a:off x="686991" y="2497336"/>
            <a:ext cx="7627739" cy="7590"/>
          </a:xfrm>
          <a:prstGeom prst="rect">
            <a:avLst/>
          </a:prstGeom>
          <a:solidFill>
            <a:srgbClr val="A8C0D6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5"/>
          <p:cNvSpPr/>
          <p:nvPr/>
        </p:nvSpPr>
        <p:spPr>
          <a:xfrm>
            <a:off x="686991" y="2591246"/>
            <a:ext cx="271760" cy="298936"/>
          </a:xfrm>
          <a:prstGeom prst="ellipse">
            <a:avLst/>
          </a:prstGeom>
          <a:solidFill>
            <a:srgbClr val="2EC4B6">
              <a:alpha val="8000"/>
            </a:srgbClr>
          </a:solidFill>
          <a:ln w="9525">
            <a:solidFill>
              <a:srgbClr val="2EC4B6"/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</a:t>
            </a:r>
            <a:endParaRPr lang="en-US" sz="960" dirty="0"/>
          </a:p>
        </p:txBody>
      </p:sp>
      <p:sp>
        <p:nvSpPr>
          <p:cNvPr id="29" name="Text 26"/>
          <p:cNvSpPr/>
          <p:nvPr/>
        </p:nvSpPr>
        <p:spPr>
          <a:xfrm>
            <a:off x="1086892" y="2583656"/>
            <a:ext cx="4864343" cy="185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65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use technology as an amplifier of human potential,</a:t>
            </a:r>
            <a:r>
              <a:rPr lang="en-US" sz="101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1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not as a shortcut.</a:t>
            </a:r>
            <a:endParaRPr lang="en-US" sz="1010" dirty="0"/>
          </a:p>
        </p:txBody>
      </p:sp>
      <p:sp>
        <p:nvSpPr>
          <p:cNvPr id="30" name="Text 27"/>
          <p:cNvSpPr/>
          <p:nvPr/>
        </p:nvSpPr>
        <p:spPr>
          <a:xfrm>
            <a:off x="686991" y="2941737"/>
            <a:ext cx="7627739" cy="7590"/>
          </a:xfrm>
          <a:prstGeom prst="rect">
            <a:avLst/>
          </a:prstGeom>
          <a:solidFill>
            <a:srgbClr val="A8C0D6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8"/>
          <p:cNvSpPr/>
          <p:nvPr/>
        </p:nvSpPr>
        <p:spPr>
          <a:xfrm>
            <a:off x="686991" y="3035647"/>
            <a:ext cx="271760" cy="298936"/>
          </a:xfrm>
          <a:prstGeom prst="ellipse">
            <a:avLst/>
          </a:prstGeom>
          <a:solidFill>
            <a:srgbClr val="2EC4B6">
              <a:alpha val="8000"/>
            </a:srgbClr>
          </a:solidFill>
          <a:ln w="9525">
            <a:solidFill>
              <a:srgbClr val="2EC4B6"/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</a:t>
            </a:r>
            <a:endParaRPr lang="en-US" sz="960" dirty="0"/>
          </a:p>
        </p:txBody>
      </p:sp>
      <p:sp>
        <p:nvSpPr>
          <p:cNvPr id="32" name="Text 29"/>
          <p:cNvSpPr/>
          <p:nvPr/>
        </p:nvSpPr>
        <p:spPr>
          <a:xfrm>
            <a:off x="1086892" y="3028057"/>
            <a:ext cx="4300686" cy="185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65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model lifelong learning</a:t>
            </a:r>
            <a:r>
              <a:rPr lang="en-US" sz="101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1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publicly, imperfectly, and authentically.</a:t>
            </a:r>
            <a:endParaRPr lang="en-US" sz="1010" dirty="0"/>
          </a:p>
        </p:txBody>
      </p:sp>
      <p:sp>
        <p:nvSpPr>
          <p:cNvPr id="33" name="Text 30"/>
          <p:cNvSpPr/>
          <p:nvPr/>
        </p:nvSpPr>
        <p:spPr>
          <a:xfrm>
            <a:off x="686991" y="3386138"/>
            <a:ext cx="7627739" cy="7590"/>
          </a:xfrm>
          <a:prstGeom prst="rect">
            <a:avLst/>
          </a:prstGeom>
          <a:solidFill>
            <a:srgbClr val="A8C0D6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31"/>
          <p:cNvSpPr/>
          <p:nvPr/>
        </p:nvSpPr>
        <p:spPr>
          <a:xfrm>
            <a:off x="686991" y="3480048"/>
            <a:ext cx="271760" cy="298936"/>
          </a:xfrm>
          <a:prstGeom prst="ellipse">
            <a:avLst/>
          </a:prstGeom>
          <a:solidFill>
            <a:srgbClr val="2EC4B6">
              <a:alpha val="8000"/>
            </a:srgbClr>
          </a:solidFill>
          <a:ln w="9525">
            <a:solidFill>
              <a:srgbClr val="2EC4B6"/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2EC4B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5</a:t>
            </a:r>
            <a:endParaRPr lang="en-US" sz="960" dirty="0"/>
          </a:p>
        </p:txBody>
      </p:sp>
      <p:sp>
        <p:nvSpPr>
          <p:cNvPr id="35" name="Text 32"/>
          <p:cNvSpPr/>
          <p:nvPr/>
        </p:nvSpPr>
        <p:spPr>
          <a:xfrm>
            <a:off x="1086892" y="3472458"/>
            <a:ext cx="6251302" cy="185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65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honor every student voice as data worth reading , </a:t>
            </a:r>
            <a:r>
              <a:rPr lang="en-US" sz="1010" dirty="0">
                <a:solidFill>
                  <a:srgbClr val="A8C0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same way I honor every patient’s heart by  the echocardiogram I create.</a:t>
            </a:r>
            <a:endParaRPr lang="en-US" sz="1010" dirty="0"/>
          </a:p>
        </p:txBody>
      </p:sp>
      <p:sp>
        <p:nvSpPr>
          <p:cNvPr id="36" name="Text 33"/>
          <p:cNvSpPr/>
          <p:nvPr/>
        </p:nvSpPr>
        <p:spPr>
          <a:xfrm>
            <a:off x="147786" y="4678114"/>
            <a:ext cx="8706148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790" i="1" kern="0" spc="30" dirty="0">
                <a:solidFill>
                  <a:srgbClr val="A8C0D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Liberty Cowden · Learning Manifesto 2026 · EDLD 5302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858</Words>
  <Application>Microsoft Office PowerPoint</Application>
  <PresentationFormat>On-screen Show (16:9)</PresentationFormat>
  <Paragraphs>126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PptxGenJS Presentation</dc:subject>
  <dc:creator>docgen</dc:creator>
  <cp:lastModifiedBy>Liberty Cowden</cp:lastModifiedBy>
  <cp:revision>4</cp:revision>
  <dcterms:created xsi:type="dcterms:W3CDTF">2026-06-14T18:45:07Z</dcterms:created>
  <dcterms:modified xsi:type="dcterms:W3CDTF">2026-06-15T12:13:01Z</dcterms:modified>
</cp:coreProperties>
</file>