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EFC592-12D1-4831-A508-A97E27EBA8AE}" v="2" dt="2026-06-08T14:26:54.7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2" d="100"/>
          <a:sy n="62" d="100"/>
        </p:scale>
        <p:origin x="84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68890F-403B-43ED-996A-0105D22536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1638300"/>
            <a:ext cx="15265400" cy="5867400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3300" dirty="0"/>
              <a:t>Ericsson, K. A. (2004). Deliberate practice and the acquisition and maintenance of expert performance in</a:t>
            </a:r>
            <a:br>
              <a:rPr lang="en-US" sz="3300" dirty="0"/>
            </a:br>
            <a:r>
              <a:rPr lang="en-US" sz="3300" dirty="0"/>
              <a:t>          medicine and related domains. </a:t>
            </a:r>
            <a:r>
              <a:rPr lang="en-US" sz="3300" i="1" dirty="0"/>
              <a:t>Academic Medicine, 79</a:t>
            </a:r>
            <a:r>
              <a:rPr lang="en-US" sz="3300" dirty="0"/>
              <a:t>(10), S70–S81.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3300" dirty="0"/>
              <a:t>Hattie, J., &amp; Timperley, H. (2007). The power of feedback. </a:t>
            </a:r>
            <a:r>
              <a:rPr lang="en-US" sz="3300" i="1" dirty="0"/>
              <a:t>Review of Educational Research, 77</a:t>
            </a:r>
            <a:r>
              <a:rPr lang="en-US" sz="3300" dirty="0"/>
              <a:t>(1), 81–112.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3300" dirty="0"/>
              <a:t>Doyle, J., Petkovic, K., &amp; Rogers, G. (2019). Flipped classroom improves student learning in health profession</a:t>
            </a:r>
            <a:br>
              <a:rPr lang="en-US" sz="3300" dirty="0"/>
            </a:br>
            <a:r>
              <a:rPr lang="en-US" sz="3300" dirty="0"/>
              <a:t>          education: A meta‑analysis. </a:t>
            </a:r>
            <a:r>
              <a:rPr lang="en-US" sz="3300" i="1" dirty="0"/>
              <a:t>BMC Medical Education, 19</a:t>
            </a:r>
            <a:r>
              <a:rPr lang="en-US" sz="3300" dirty="0"/>
              <a:t>, 415.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3300" dirty="0"/>
              <a:t>Kotter, J. (2013). </a:t>
            </a:r>
            <a:r>
              <a:rPr lang="en-US" sz="3300" i="1" dirty="0"/>
              <a:t>Leading change: Establish a sense of urgency</a:t>
            </a:r>
            <a:r>
              <a:rPr lang="en-US" sz="3300" dirty="0"/>
              <a:t> [Video]. YouTube.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3300" dirty="0"/>
              <a:t>Mayer, R. E. (2009). </a:t>
            </a:r>
            <a:r>
              <a:rPr lang="en-US" sz="3300" i="1" dirty="0"/>
              <a:t>Multimedia learning</a:t>
            </a:r>
            <a:r>
              <a:rPr lang="en-US" sz="3300" dirty="0"/>
              <a:t> (2nd ed.). Cambridge University Press.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3300" dirty="0"/>
              <a:t>Sinek, S. (2009). </a:t>
            </a:r>
            <a:r>
              <a:rPr lang="en-US" sz="3300" i="1" dirty="0"/>
              <a:t>How great leaders inspire action</a:t>
            </a:r>
            <a:r>
              <a:rPr lang="en-US" sz="3300" dirty="0"/>
              <a:t> [Video]. TED Conferences.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3300" dirty="0" err="1"/>
              <a:t>Strelan</a:t>
            </a:r>
            <a:r>
              <a:rPr lang="en-US" sz="3300" dirty="0"/>
              <a:t>, P., Osborn, A., &amp; Palmer, E. (2018). The flipped classroom: A meta‑analysis of effects on student</a:t>
            </a:r>
            <a:br>
              <a:rPr lang="en-US" sz="3300" dirty="0"/>
            </a:br>
            <a:r>
              <a:rPr lang="en-US" sz="3300" dirty="0"/>
              <a:t>          performance across disciplines. </a:t>
            </a:r>
            <a:r>
              <a:rPr lang="en-US" sz="3300" i="1" dirty="0"/>
              <a:t>Educational Research Review, 24</a:t>
            </a:r>
            <a:r>
              <a:rPr lang="en-US" sz="3300" dirty="0"/>
              <a:t>, 1–15.</a:t>
            </a:r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9E277ED-80C8-FBD6-01FE-86158CA60728}"/>
              </a:ext>
            </a:extLst>
          </p:cNvPr>
          <p:cNvSpPr/>
          <p:nvPr/>
        </p:nvSpPr>
        <p:spPr>
          <a:xfrm>
            <a:off x="6238861" y="448270"/>
            <a:ext cx="37782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REFERENCES</a:t>
            </a:r>
          </a:p>
        </p:txBody>
      </p:sp>
    </p:spTree>
    <p:extLst>
      <p:ext uri="{BB962C8B-B14F-4D97-AF65-F5344CB8AC3E}">
        <p14:creationId xmlns:p14="http://schemas.microsoft.com/office/powerpoint/2010/main" val="1903778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203</Words>
  <Application>Microsoft Office PowerPoint</Application>
  <PresentationFormat>Custom</PresentationFormat>
  <Paragraphs>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Liberty Cowden</dc:creator>
  <cp:lastModifiedBy>Liberty Cowden</cp:lastModifiedBy>
  <cp:revision>2</cp:revision>
  <dcterms:created xsi:type="dcterms:W3CDTF">2006-08-16T00:00:00Z</dcterms:created>
  <dcterms:modified xsi:type="dcterms:W3CDTF">2026-06-08T14:34:13Z</dcterms:modified>
</cp:coreProperties>
</file>